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5" r:id="rId7"/>
    <p:sldId id="262" r:id="rId8"/>
    <p:sldId id="264" r:id="rId9"/>
    <p:sldId id="261" r:id="rId10"/>
    <p:sldId id="266" r:id="rId11"/>
    <p:sldId id="267" r:id="rId12"/>
    <p:sldId id="268" r:id="rId13"/>
    <p:sldId id="269"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FA98B"/>
    <a:srgbClr val="75BF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25819833267707171"/>
          <c:y val="0"/>
        </c:manualLayout>
      </c:layout>
      <c:overlay val="0"/>
      <c:spPr>
        <a:noFill/>
        <a:ln>
          <a:noFill/>
        </a:ln>
        <a:effectLst/>
      </c:spPr>
      <c:txPr>
        <a:bodyPr rot="0" spcFirstLastPara="1" vertOverflow="ellipsis" vert="horz" wrap="square" anchor="ctr" anchorCtr="1"/>
        <a:lstStyle/>
        <a:p>
          <a:pPr>
            <a:defRPr sz="2200" b="1" i="0" u="none" strike="noStrike" kern="1200" cap="all" spc="150" baseline="0">
              <a:solidFill>
                <a:schemeClr val="tx1">
                  <a:lumMod val="50000"/>
                  <a:lumOff val="50000"/>
                </a:schemeClr>
              </a:solidFill>
              <a:latin typeface="+mn-lt"/>
              <a:ea typeface="+mn-ea"/>
              <a:cs typeface="+mn-cs"/>
            </a:defRPr>
          </a:pPr>
          <a:endParaRPr lang="fr-FR"/>
        </a:p>
      </c:txPr>
    </c:title>
    <c:autoTitleDeleted val="0"/>
    <c:plotArea>
      <c:layout/>
      <c:radarChart>
        <c:radarStyle val="filled"/>
        <c:varyColors val="0"/>
        <c:ser>
          <c:idx val="0"/>
          <c:order val="0"/>
          <c:tx>
            <c:strRef>
              <c:f>Feuil1!$B$1</c:f>
              <c:strCache>
                <c:ptCount val="1"/>
                <c:pt idx="0">
                  <c:v>expérience de jeu</c:v>
                </c:pt>
              </c:strCache>
            </c:strRef>
          </c:tx>
          <c:spPr>
            <a:solidFill>
              <a:schemeClr val="accent1">
                <a:alpha val="50196"/>
              </a:schemeClr>
            </a:solidFill>
            <a:ln w="25400">
              <a:solidFill>
                <a:schemeClr val="accent1"/>
              </a:solidFill>
              <a:prstDash val="sysDot"/>
            </a:ln>
            <a:effectLst/>
          </c:spPr>
          <c:cat>
            <c:strRef>
              <c:f>Feuil1!$A$2:$A$4</c:f>
              <c:strCache>
                <c:ptCount val="3"/>
                <c:pt idx="0">
                  <c:v>Exploration</c:v>
                </c:pt>
                <c:pt idx="1">
                  <c:v>Combat</c:v>
                </c:pt>
                <c:pt idx="2">
                  <c:v>Enigme</c:v>
                </c:pt>
              </c:strCache>
            </c:strRef>
          </c:cat>
          <c:val>
            <c:numRef>
              <c:f>Feuil1!$B$2:$B$4</c:f>
              <c:numCache>
                <c:formatCode>General</c:formatCode>
                <c:ptCount val="3"/>
                <c:pt idx="0">
                  <c:v>5</c:v>
                </c:pt>
                <c:pt idx="1">
                  <c:v>4</c:v>
                </c:pt>
                <c:pt idx="2">
                  <c:v>1</c:v>
                </c:pt>
              </c:numCache>
            </c:numRef>
          </c:val>
          <c:extLst>
            <c:ext xmlns:c16="http://schemas.microsoft.com/office/drawing/2014/chart" uri="{C3380CC4-5D6E-409C-BE32-E72D297353CC}">
              <c16:uniqueId val="{00000000-0A3F-4A23-83C1-735C814491D9}"/>
            </c:ext>
          </c:extLst>
        </c:ser>
        <c:dLbls>
          <c:showLegendKey val="0"/>
          <c:showVal val="0"/>
          <c:showCatName val="0"/>
          <c:showSerName val="0"/>
          <c:showPercent val="0"/>
          <c:showBubbleSize val="0"/>
        </c:dLbls>
        <c:axId val="509439824"/>
        <c:axId val="509436304"/>
      </c:radarChart>
      <c:catAx>
        <c:axId val="5094398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509436304"/>
        <c:crosses val="autoZero"/>
        <c:auto val="1"/>
        <c:lblAlgn val="ctr"/>
        <c:lblOffset val="100"/>
        <c:noMultiLvlLbl val="0"/>
      </c:catAx>
      <c:valAx>
        <c:axId val="509436304"/>
        <c:scaling>
          <c:orientation val="minMax"/>
          <c:max val="6"/>
        </c:scaling>
        <c:delete val="1"/>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094398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18">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50196"/>
        </a:schemeClr>
      </a:solidFill>
      <a:ln w="25400">
        <a:solidFill>
          <a:schemeClr val="phClr"/>
        </a:solidFill>
        <a:prstDash val="sysDot"/>
      </a:ln>
    </cs:spPr>
  </cs:dataPoint>
  <cs:dataPoint3D>
    <cs:lnRef idx="0">
      <cs:styleClr val="auto"/>
    </cs:lnRef>
    <cs:fillRef idx="0">
      <cs:styleClr val="auto"/>
    </cs:fillRef>
    <cs:effectRef idx="0"/>
    <cs:fontRef idx="minor">
      <a:schemeClr val="tx1"/>
    </cs:fontRef>
    <cs:spPr>
      <a:solidFill>
        <a:schemeClr val="phClr">
          <a:alpha val="50196"/>
        </a:schemeClr>
      </a:solidFill>
      <a:ln w="25400">
        <a:solidFill>
          <a:schemeClr val="phClr"/>
        </a:solidFill>
        <a:prstDash val="sysDot"/>
      </a:ln>
    </cs:spPr>
  </cs:dataPoint3D>
  <cs:dataPointLine>
    <cs:lnRef idx="0">
      <cs:styleClr val="auto"/>
    </cs:lnRef>
    <cs:fillRef idx="0"/>
    <cs:effectRef idx="0"/>
    <cs:fontRef idx="minor">
      <a:schemeClr val="tx1"/>
    </cs:fontRef>
    <cs:spPr>
      <a:ln w="25400" cap="rnd" cmpd="sng" algn="ctr">
        <a:solidFill>
          <a:schemeClr val="phClr"/>
        </a:solidFill>
        <a:prstDash val="sysDot"/>
        <a:round/>
      </a:ln>
    </cs:spPr>
  </cs:dataPointLine>
  <cs:dataPointMarker>
    <cs:lnRef idx="0">
      <cs:styleClr val="auto"/>
    </cs:lnRef>
    <cs:fillRef idx="0">
      <cs:styleClr val="auto"/>
    </cs:fillRef>
    <cs:effectRef idx="0"/>
    <cs:fontRef idx="minor">
      <a:schemeClr val="tx1"/>
    </cs:fontRef>
    <cs:spPr>
      <a:solidFill>
        <a:schemeClr val="phClr"/>
      </a:solidFill>
    </cs:spPr>
  </cs:dataPointMarker>
  <cs:dataPointMarkerLayout symbol="circle" size="6"/>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fr-FR"/>
              <a:t>Modifiez le style du titre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47E0CF14-8344-4F9E-AE10-25A9906823AE}" type="datetimeFigureOut">
              <a:rPr lang="fr-FR" smtClean="0"/>
              <a:t>06/04/2023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rIns="45720"/>
          <a:lstStyle/>
          <a:p>
            <a:fld id="{E7EED3BC-3EC5-4683-AFA9-0DA9A60C7526}" type="slidenum">
              <a:rPr lang="fr-FR" smtClean="0"/>
              <a:t>‹N°›</a:t>
            </a:fld>
            <a:endParaRPr lang="fr-FR"/>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575028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7E0CF14-8344-4F9E-AE10-25A9906823AE}" type="datetimeFigureOut">
              <a:rPr lang="fr-FR" smtClean="0"/>
              <a:t>06/04/2023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7EED3BC-3EC5-4683-AFA9-0DA9A60C7526}" type="slidenum">
              <a:rPr lang="fr-FR" smtClean="0"/>
              <a:t>‹N°›</a:t>
            </a:fld>
            <a:endParaRPr lang="fr-FR"/>
          </a:p>
        </p:txBody>
      </p:sp>
    </p:spTree>
    <p:extLst>
      <p:ext uri="{BB962C8B-B14F-4D97-AF65-F5344CB8AC3E}">
        <p14:creationId xmlns:p14="http://schemas.microsoft.com/office/powerpoint/2010/main" val="40973331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fr-FR"/>
              <a:t>Modifiez le style du titre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7E0CF14-8344-4F9E-AE10-25A9906823AE}" type="datetimeFigureOut">
              <a:rPr lang="fr-FR" smtClean="0"/>
              <a:t>06/04/2023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7EED3BC-3EC5-4683-AFA9-0DA9A60C7526}" type="slidenum">
              <a:rPr lang="fr-FR" smtClean="0"/>
              <a:t>‹N°›</a:t>
            </a:fld>
            <a:endParaRPr lang="fr-FR"/>
          </a:p>
        </p:txBody>
      </p:sp>
    </p:spTree>
    <p:extLst>
      <p:ext uri="{BB962C8B-B14F-4D97-AF65-F5344CB8AC3E}">
        <p14:creationId xmlns:p14="http://schemas.microsoft.com/office/powerpoint/2010/main" val="500163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7E0CF14-8344-4F9E-AE10-25A9906823AE}" type="datetimeFigureOut">
              <a:rPr lang="fr-FR" smtClean="0"/>
              <a:t>06/04/2023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7EED3BC-3EC5-4683-AFA9-0DA9A60C7526}" type="slidenum">
              <a:rPr lang="fr-FR" smtClean="0"/>
              <a:t>‹N°›</a:t>
            </a:fld>
            <a:endParaRPr lang="fr-FR"/>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219901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fr-FR"/>
              <a:t>Modifiez le style du titre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7E0CF14-8344-4F9E-AE10-25A9906823AE}" type="datetimeFigureOut">
              <a:rPr lang="fr-FR" smtClean="0"/>
              <a:t>06/04/2023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7EED3BC-3EC5-4683-AFA9-0DA9A60C7526}" type="slidenum">
              <a:rPr lang="fr-FR" smtClean="0"/>
              <a:t>‹N°›</a:t>
            </a:fld>
            <a:endParaRPr lang="fr-FR"/>
          </a:p>
        </p:txBody>
      </p:sp>
    </p:spTree>
    <p:extLst>
      <p:ext uri="{BB962C8B-B14F-4D97-AF65-F5344CB8AC3E}">
        <p14:creationId xmlns:p14="http://schemas.microsoft.com/office/powerpoint/2010/main" val="1154828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fr-FR"/>
              <a:t>Modifiez le style du titre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47E0CF14-8344-4F9E-AE10-25A9906823AE}" type="datetimeFigureOut">
              <a:rPr lang="fr-FR" smtClean="0"/>
              <a:t>06/04/2023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E7EED3BC-3EC5-4683-AFA9-0DA9A60C7526}" type="slidenum">
              <a:rPr lang="fr-FR" smtClean="0"/>
              <a:t>‹N°›</a:t>
            </a:fld>
            <a:endParaRPr lang="fr-FR"/>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9106001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fr-FR"/>
              <a:t>Modifiez le style du titre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2609285" y="2851331"/>
            <a:ext cx="3893623" cy="307143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666635" y="2851331"/>
            <a:ext cx="3899798" cy="307143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7E0CF14-8344-4F9E-AE10-25A9906823AE}" type="datetimeFigureOut">
              <a:rPr lang="fr-FR" smtClean="0"/>
              <a:t>06/04/2023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E7EED3BC-3EC5-4683-AFA9-0DA9A60C7526}" type="slidenum">
              <a:rPr lang="fr-FR" smtClean="0"/>
              <a:t>‹N°›</a:t>
            </a:fld>
            <a:endParaRPr lang="fr-FR"/>
          </a:p>
        </p:txBody>
      </p:sp>
    </p:spTree>
    <p:extLst>
      <p:ext uri="{BB962C8B-B14F-4D97-AF65-F5344CB8AC3E}">
        <p14:creationId xmlns:p14="http://schemas.microsoft.com/office/powerpoint/2010/main" val="2625639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7E0CF14-8344-4F9E-AE10-25A9906823AE}" type="datetimeFigureOut">
              <a:rPr lang="fr-FR" smtClean="0"/>
              <a:t>06/04/2023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E7EED3BC-3EC5-4683-AFA9-0DA9A60C7526}" type="slidenum">
              <a:rPr lang="fr-FR" smtClean="0"/>
              <a:t>‹N°›</a:t>
            </a:fld>
            <a:endParaRPr lang="fr-FR"/>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679290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47E0CF14-8344-4F9E-AE10-25A9906823AE}" type="datetimeFigureOut">
              <a:rPr lang="fr-FR" smtClean="0"/>
              <a:t>06/04/2023</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E7EED3BC-3EC5-4683-AFA9-0DA9A60C7526}" type="slidenum">
              <a:rPr lang="fr-FR" smtClean="0"/>
              <a:t>‹N°›</a:t>
            </a:fld>
            <a:endParaRPr lang="fr-FR"/>
          </a:p>
        </p:txBody>
      </p:sp>
    </p:spTree>
    <p:extLst>
      <p:ext uri="{BB962C8B-B14F-4D97-AF65-F5344CB8AC3E}">
        <p14:creationId xmlns:p14="http://schemas.microsoft.com/office/powerpoint/2010/main" val="2002463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fr-FR"/>
              <a:t>Modifiez le style du titre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7E0CF14-8344-4F9E-AE10-25A9906823AE}" type="datetimeFigureOut">
              <a:rPr lang="fr-FR" smtClean="0"/>
              <a:t>06/04/2023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E7EED3BC-3EC5-4683-AFA9-0DA9A60C7526}" type="slidenum">
              <a:rPr lang="fr-FR" smtClean="0"/>
              <a:t>‹N°›</a:t>
            </a:fld>
            <a:endParaRPr lang="fr-FR"/>
          </a:p>
        </p:txBody>
      </p:sp>
    </p:spTree>
    <p:extLst>
      <p:ext uri="{BB962C8B-B14F-4D97-AF65-F5344CB8AC3E}">
        <p14:creationId xmlns:p14="http://schemas.microsoft.com/office/powerpoint/2010/main" val="1641152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fr-FR"/>
              <a:t>Modifiez le style du titre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7E0CF14-8344-4F9E-AE10-25A9906823AE}" type="datetimeFigureOut">
              <a:rPr lang="fr-FR" smtClean="0"/>
              <a:t>06/04/2023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E7EED3BC-3EC5-4683-AFA9-0DA9A60C7526}" type="slidenum">
              <a:rPr lang="fr-FR" smtClean="0"/>
              <a:t>‹N°›</a:t>
            </a:fld>
            <a:endParaRPr lang="fr-FR"/>
          </a:p>
        </p:txBody>
      </p:sp>
    </p:spTree>
    <p:extLst>
      <p:ext uri="{BB962C8B-B14F-4D97-AF65-F5344CB8AC3E}">
        <p14:creationId xmlns:p14="http://schemas.microsoft.com/office/powerpoint/2010/main" val="3018842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47E0CF14-8344-4F9E-AE10-25A9906823AE}" type="datetimeFigureOut">
              <a:rPr lang="fr-FR" smtClean="0"/>
              <a:t>06/04/2023</a:t>
            </a:fld>
            <a:endParaRPr lang="fr-FR"/>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E7EED3BC-3EC5-4683-AFA9-0DA9A60C7526}" type="slidenum">
              <a:rPr lang="fr-FR" smtClean="0"/>
              <a:t>‹N°›</a:t>
            </a:fld>
            <a:endParaRPr lang="fr-FR"/>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9616778"/>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066444-24D1-B0F5-8746-0F25BB5E232E}"/>
              </a:ext>
            </a:extLst>
          </p:cNvPr>
          <p:cNvSpPr>
            <a:spLocks noGrp="1"/>
          </p:cNvSpPr>
          <p:nvPr>
            <p:ph type="ctrTitle"/>
          </p:nvPr>
        </p:nvSpPr>
        <p:spPr>
          <a:xfrm>
            <a:off x="1572125" y="3428998"/>
            <a:ext cx="6689559" cy="2779297"/>
          </a:xfrm>
        </p:spPr>
        <p:txBody>
          <a:bodyPr>
            <a:normAutofit/>
          </a:bodyPr>
          <a:lstStyle/>
          <a:p>
            <a:r>
              <a:rPr lang="fr-FR" dirty="0"/>
              <a:t>Dossier de</a:t>
            </a:r>
            <a:br>
              <a:rPr lang="fr-FR" dirty="0"/>
            </a:br>
            <a:r>
              <a:rPr lang="fr-FR" dirty="0"/>
              <a:t>pré production</a:t>
            </a:r>
            <a:br>
              <a:rPr lang="fr-FR" dirty="0"/>
            </a:br>
            <a:r>
              <a:rPr lang="fr-FR" dirty="0"/>
              <a:t>Zelda-Like</a:t>
            </a:r>
          </a:p>
        </p:txBody>
      </p:sp>
      <p:sp>
        <p:nvSpPr>
          <p:cNvPr id="3" name="Sous-titre 2">
            <a:extLst>
              <a:ext uri="{FF2B5EF4-FFF2-40B4-BE49-F238E27FC236}">
                <a16:creationId xmlns:a16="http://schemas.microsoft.com/office/drawing/2014/main" id="{7FB3E6B9-E5AE-C773-6AE1-0E60A3513C65}"/>
              </a:ext>
            </a:extLst>
          </p:cNvPr>
          <p:cNvSpPr>
            <a:spLocks noGrp="1"/>
          </p:cNvSpPr>
          <p:nvPr>
            <p:ph type="subTitle" idx="1"/>
          </p:nvPr>
        </p:nvSpPr>
        <p:spPr>
          <a:xfrm>
            <a:off x="2904084" y="1691270"/>
            <a:ext cx="5357600" cy="1160213"/>
          </a:xfrm>
        </p:spPr>
        <p:txBody>
          <a:bodyPr>
            <a:normAutofit/>
          </a:bodyPr>
          <a:lstStyle/>
          <a:p>
            <a:r>
              <a:rPr lang="fr-FR" sz="2400" dirty="0" err="1"/>
              <a:t>Level</a:t>
            </a:r>
            <a:r>
              <a:rPr lang="fr-FR" sz="2400" dirty="0"/>
              <a:t> Design</a:t>
            </a:r>
          </a:p>
        </p:txBody>
      </p:sp>
    </p:spTree>
    <p:extLst>
      <p:ext uri="{BB962C8B-B14F-4D97-AF65-F5344CB8AC3E}">
        <p14:creationId xmlns:p14="http://schemas.microsoft.com/office/powerpoint/2010/main" val="2747578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384F5A8-B1FE-4486-8D2D-F9C8B580EA2F}"/>
              </a:ext>
            </a:extLst>
          </p:cNvPr>
          <p:cNvSpPr txBox="1"/>
          <p:nvPr/>
        </p:nvSpPr>
        <p:spPr>
          <a:xfrm>
            <a:off x="1020807" y="35335"/>
            <a:ext cx="9331207" cy="646331"/>
          </a:xfrm>
          <a:prstGeom prst="rect">
            <a:avLst/>
          </a:prstGeom>
          <a:noFill/>
        </p:spPr>
        <p:txBody>
          <a:bodyPr wrap="square" rtlCol="0">
            <a:spAutoFit/>
          </a:bodyPr>
          <a:lstStyle/>
          <a:p>
            <a:r>
              <a:rPr lang="fr-FR" sz="3600" dirty="0"/>
              <a:t>Les croquis avec un nouvel agencement</a:t>
            </a:r>
          </a:p>
        </p:txBody>
      </p:sp>
      <p:pic>
        <p:nvPicPr>
          <p:cNvPr id="5" name="Image 4">
            <a:extLst>
              <a:ext uri="{FF2B5EF4-FFF2-40B4-BE49-F238E27FC236}">
                <a16:creationId xmlns:a16="http://schemas.microsoft.com/office/drawing/2014/main" id="{9FC3DB60-C127-0247-E74D-7263EBF83B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4236" y="1510399"/>
            <a:ext cx="4100944" cy="3389707"/>
          </a:xfrm>
          <a:prstGeom prst="rect">
            <a:avLst/>
          </a:prstGeom>
        </p:spPr>
      </p:pic>
      <p:pic>
        <p:nvPicPr>
          <p:cNvPr id="13" name="Image 12">
            <a:extLst>
              <a:ext uri="{FF2B5EF4-FFF2-40B4-BE49-F238E27FC236}">
                <a16:creationId xmlns:a16="http://schemas.microsoft.com/office/drawing/2014/main" id="{5A3503E5-F2CC-E43A-3C35-64B77DDAE2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9157" y="1510399"/>
            <a:ext cx="4100944" cy="3389706"/>
          </a:xfrm>
          <a:prstGeom prst="rect">
            <a:avLst/>
          </a:prstGeom>
        </p:spPr>
      </p:pic>
      <p:sp>
        <p:nvSpPr>
          <p:cNvPr id="14" name="ZoneTexte 13">
            <a:extLst>
              <a:ext uri="{FF2B5EF4-FFF2-40B4-BE49-F238E27FC236}">
                <a16:creationId xmlns:a16="http://schemas.microsoft.com/office/drawing/2014/main" id="{295FCA14-2CD5-3888-08FC-5D66A64294F8}"/>
              </a:ext>
            </a:extLst>
          </p:cNvPr>
          <p:cNvSpPr txBox="1"/>
          <p:nvPr/>
        </p:nvSpPr>
        <p:spPr>
          <a:xfrm>
            <a:off x="1758763" y="5120936"/>
            <a:ext cx="3991889" cy="830997"/>
          </a:xfrm>
          <a:prstGeom prst="rect">
            <a:avLst/>
          </a:prstGeom>
          <a:noFill/>
        </p:spPr>
        <p:txBody>
          <a:bodyPr wrap="square" rtlCol="0">
            <a:spAutoFit/>
          </a:bodyPr>
          <a:lstStyle/>
          <a:p>
            <a:pPr algn="ctr"/>
            <a:r>
              <a:rPr lang="fr-FR" sz="1200" dirty="0"/>
              <a:t>Cimetière</a:t>
            </a:r>
          </a:p>
          <a:p>
            <a:pPr algn="ctr"/>
            <a:endParaRPr lang="fr-FR" sz="1200" dirty="0"/>
          </a:p>
          <a:p>
            <a:pPr algn="ctr"/>
            <a:r>
              <a:rPr lang="fr-FR" sz="1200" dirty="0"/>
              <a:t>Ajout du relief pour différencier encore plus avec le jardin qui est totalement plat.</a:t>
            </a:r>
          </a:p>
        </p:txBody>
      </p:sp>
      <p:sp>
        <p:nvSpPr>
          <p:cNvPr id="15" name="ZoneTexte 14">
            <a:extLst>
              <a:ext uri="{FF2B5EF4-FFF2-40B4-BE49-F238E27FC236}">
                <a16:creationId xmlns:a16="http://schemas.microsoft.com/office/drawing/2014/main" id="{921465A2-7513-0CFC-72AD-153B2BCFF028}"/>
              </a:ext>
            </a:extLst>
          </p:cNvPr>
          <p:cNvSpPr txBox="1"/>
          <p:nvPr/>
        </p:nvSpPr>
        <p:spPr>
          <a:xfrm>
            <a:off x="6793684" y="5120935"/>
            <a:ext cx="3991889" cy="830997"/>
          </a:xfrm>
          <a:prstGeom prst="rect">
            <a:avLst/>
          </a:prstGeom>
          <a:noFill/>
        </p:spPr>
        <p:txBody>
          <a:bodyPr wrap="square" rtlCol="0">
            <a:spAutoFit/>
          </a:bodyPr>
          <a:lstStyle/>
          <a:p>
            <a:pPr algn="ctr"/>
            <a:r>
              <a:rPr lang="fr-FR" sz="1200" dirty="0"/>
              <a:t>Crypte</a:t>
            </a:r>
          </a:p>
          <a:p>
            <a:pPr algn="ctr"/>
            <a:endParaRPr lang="fr-FR" sz="1200" dirty="0"/>
          </a:p>
          <a:p>
            <a:pPr algn="ctr"/>
            <a:r>
              <a:rPr lang="fr-FR" sz="1200" dirty="0"/>
              <a:t>Ajout du décor « ténèbres » pour montrer la déstructuration de la salle du boss.</a:t>
            </a:r>
          </a:p>
        </p:txBody>
      </p:sp>
    </p:spTree>
    <p:extLst>
      <p:ext uri="{BB962C8B-B14F-4D97-AF65-F5344CB8AC3E}">
        <p14:creationId xmlns:p14="http://schemas.microsoft.com/office/powerpoint/2010/main" val="190580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384F5A8-B1FE-4486-8D2D-F9C8B580EA2F}"/>
              </a:ext>
            </a:extLst>
          </p:cNvPr>
          <p:cNvSpPr txBox="1"/>
          <p:nvPr/>
        </p:nvSpPr>
        <p:spPr>
          <a:xfrm>
            <a:off x="1020807" y="35335"/>
            <a:ext cx="9331207" cy="646331"/>
          </a:xfrm>
          <a:prstGeom prst="rect">
            <a:avLst/>
          </a:prstGeom>
          <a:noFill/>
        </p:spPr>
        <p:txBody>
          <a:bodyPr wrap="square" rtlCol="0">
            <a:spAutoFit/>
          </a:bodyPr>
          <a:lstStyle/>
          <a:p>
            <a:r>
              <a:rPr lang="fr-FR" sz="3600" dirty="0"/>
              <a:t>Les croquis </a:t>
            </a:r>
            <a:r>
              <a:rPr lang="fr-FR" dirty="0"/>
              <a:t>– vers le visuel final – Le jardin</a:t>
            </a:r>
          </a:p>
        </p:txBody>
      </p:sp>
      <p:pic>
        <p:nvPicPr>
          <p:cNvPr id="4" name="Image 3">
            <a:extLst>
              <a:ext uri="{FF2B5EF4-FFF2-40B4-BE49-F238E27FC236}">
                <a16:creationId xmlns:a16="http://schemas.microsoft.com/office/drawing/2014/main" id="{A6F72BDB-693B-26FC-826A-13C748365F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7597" y="1728132"/>
            <a:ext cx="5558763" cy="4019414"/>
          </a:xfrm>
          <a:prstGeom prst="rect">
            <a:avLst/>
          </a:prstGeom>
        </p:spPr>
      </p:pic>
      <p:sp>
        <p:nvSpPr>
          <p:cNvPr id="6" name="Rectangle 5">
            <a:extLst>
              <a:ext uri="{FF2B5EF4-FFF2-40B4-BE49-F238E27FC236}">
                <a16:creationId xmlns:a16="http://schemas.microsoft.com/office/drawing/2014/main" id="{54BE0C7A-D3DB-A144-ABB2-4737BA7ED001}"/>
              </a:ext>
            </a:extLst>
          </p:cNvPr>
          <p:cNvSpPr/>
          <p:nvPr/>
        </p:nvSpPr>
        <p:spPr>
          <a:xfrm>
            <a:off x="1484851" y="2155971"/>
            <a:ext cx="2147582" cy="1273029"/>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1803A228-10B5-7B7B-7CE6-E810DB37C8BC}"/>
              </a:ext>
            </a:extLst>
          </p:cNvPr>
          <p:cNvSpPr/>
          <p:nvPr/>
        </p:nvSpPr>
        <p:spPr>
          <a:xfrm>
            <a:off x="4244487" y="2140592"/>
            <a:ext cx="2147582" cy="1273029"/>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79647D3-0FBC-6C50-2840-7F700A0F34E1}"/>
              </a:ext>
            </a:extLst>
          </p:cNvPr>
          <p:cNvSpPr/>
          <p:nvPr/>
        </p:nvSpPr>
        <p:spPr>
          <a:xfrm>
            <a:off x="4094883" y="3559730"/>
            <a:ext cx="1861300" cy="1876336"/>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a:extLst>
              <a:ext uri="{FF2B5EF4-FFF2-40B4-BE49-F238E27FC236}">
                <a16:creationId xmlns:a16="http://schemas.microsoft.com/office/drawing/2014/main" id="{67882144-CA72-BA58-CA96-37F59999D524}"/>
              </a:ext>
            </a:extLst>
          </p:cNvPr>
          <p:cNvSpPr/>
          <p:nvPr/>
        </p:nvSpPr>
        <p:spPr>
          <a:xfrm>
            <a:off x="1948699" y="3559730"/>
            <a:ext cx="1861300" cy="187633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Étoile : 5 branches 9">
            <a:extLst>
              <a:ext uri="{FF2B5EF4-FFF2-40B4-BE49-F238E27FC236}">
                <a16:creationId xmlns:a16="http://schemas.microsoft.com/office/drawing/2014/main" id="{B11519AB-5EAA-2866-6819-585D945B3601}"/>
              </a:ext>
            </a:extLst>
          </p:cNvPr>
          <p:cNvSpPr/>
          <p:nvPr/>
        </p:nvSpPr>
        <p:spPr>
          <a:xfrm>
            <a:off x="1484851" y="5365303"/>
            <a:ext cx="226503" cy="226503"/>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ZoneTexte 10">
            <a:extLst>
              <a:ext uri="{FF2B5EF4-FFF2-40B4-BE49-F238E27FC236}">
                <a16:creationId xmlns:a16="http://schemas.microsoft.com/office/drawing/2014/main" id="{B72BD876-EA52-445C-B2C7-38D4265D66C5}"/>
              </a:ext>
            </a:extLst>
          </p:cNvPr>
          <p:cNvSpPr txBox="1"/>
          <p:nvPr/>
        </p:nvSpPr>
        <p:spPr>
          <a:xfrm>
            <a:off x="2365695" y="2617365"/>
            <a:ext cx="318782" cy="369332"/>
          </a:xfrm>
          <a:prstGeom prst="rect">
            <a:avLst/>
          </a:prstGeom>
          <a:noFill/>
        </p:spPr>
        <p:txBody>
          <a:bodyPr wrap="square" rtlCol="0">
            <a:spAutoFit/>
          </a:bodyPr>
          <a:lstStyle/>
          <a:p>
            <a:r>
              <a:rPr lang="fr-FR" dirty="0">
                <a:solidFill>
                  <a:srgbClr val="0070C0"/>
                </a:solidFill>
              </a:rPr>
              <a:t>1</a:t>
            </a:r>
          </a:p>
        </p:txBody>
      </p:sp>
      <p:sp>
        <p:nvSpPr>
          <p:cNvPr id="12" name="ZoneTexte 11">
            <a:extLst>
              <a:ext uri="{FF2B5EF4-FFF2-40B4-BE49-F238E27FC236}">
                <a16:creationId xmlns:a16="http://schemas.microsoft.com/office/drawing/2014/main" id="{460051DA-0F6D-9D5B-EA60-A54426CD33FC}"/>
              </a:ext>
            </a:extLst>
          </p:cNvPr>
          <p:cNvSpPr txBox="1"/>
          <p:nvPr/>
        </p:nvSpPr>
        <p:spPr>
          <a:xfrm>
            <a:off x="2199313" y="3816231"/>
            <a:ext cx="318782" cy="369332"/>
          </a:xfrm>
          <a:prstGeom prst="rect">
            <a:avLst/>
          </a:prstGeom>
          <a:noFill/>
        </p:spPr>
        <p:txBody>
          <a:bodyPr wrap="square" rtlCol="0">
            <a:spAutoFit/>
          </a:bodyPr>
          <a:lstStyle/>
          <a:p>
            <a:r>
              <a:rPr lang="fr-FR" dirty="0">
                <a:solidFill>
                  <a:srgbClr val="FF0000"/>
                </a:solidFill>
              </a:rPr>
              <a:t>2</a:t>
            </a:r>
          </a:p>
        </p:txBody>
      </p:sp>
      <p:sp>
        <p:nvSpPr>
          <p:cNvPr id="16" name="ZoneTexte 15">
            <a:extLst>
              <a:ext uri="{FF2B5EF4-FFF2-40B4-BE49-F238E27FC236}">
                <a16:creationId xmlns:a16="http://schemas.microsoft.com/office/drawing/2014/main" id="{219469C5-046C-3A22-7893-0E98EDB5E08C}"/>
              </a:ext>
            </a:extLst>
          </p:cNvPr>
          <p:cNvSpPr txBox="1"/>
          <p:nvPr/>
        </p:nvSpPr>
        <p:spPr>
          <a:xfrm>
            <a:off x="4866142" y="4313232"/>
            <a:ext cx="318782" cy="369332"/>
          </a:xfrm>
          <a:prstGeom prst="rect">
            <a:avLst/>
          </a:prstGeom>
          <a:noFill/>
        </p:spPr>
        <p:txBody>
          <a:bodyPr wrap="square" rtlCol="0">
            <a:spAutoFit/>
          </a:bodyPr>
          <a:lstStyle/>
          <a:p>
            <a:r>
              <a:rPr lang="fr-FR" dirty="0">
                <a:solidFill>
                  <a:srgbClr val="FFFF00"/>
                </a:solidFill>
              </a:rPr>
              <a:t>3</a:t>
            </a:r>
          </a:p>
        </p:txBody>
      </p:sp>
      <p:sp>
        <p:nvSpPr>
          <p:cNvPr id="17" name="ZoneTexte 16">
            <a:extLst>
              <a:ext uri="{FF2B5EF4-FFF2-40B4-BE49-F238E27FC236}">
                <a16:creationId xmlns:a16="http://schemas.microsoft.com/office/drawing/2014/main" id="{FAEACCA6-5782-2C4A-FA37-85101A8C905F}"/>
              </a:ext>
            </a:extLst>
          </p:cNvPr>
          <p:cNvSpPr txBox="1"/>
          <p:nvPr/>
        </p:nvSpPr>
        <p:spPr>
          <a:xfrm>
            <a:off x="5936609" y="2328598"/>
            <a:ext cx="318782" cy="369332"/>
          </a:xfrm>
          <a:prstGeom prst="rect">
            <a:avLst/>
          </a:prstGeom>
          <a:noFill/>
        </p:spPr>
        <p:txBody>
          <a:bodyPr wrap="square" rtlCol="0">
            <a:spAutoFit/>
          </a:bodyPr>
          <a:lstStyle/>
          <a:p>
            <a:r>
              <a:rPr lang="fr-FR" dirty="0">
                <a:solidFill>
                  <a:srgbClr val="7030A0"/>
                </a:solidFill>
              </a:rPr>
              <a:t>4</a:t>
            </a:r>
          </a:p>
        </p:txBody>
      </p:sp>
      <p:sp>
        <p:nvSpPr>
          <p:cNvPr id="18" name="Rectangle 17">
            <a:extLst>
              <a:ext uri="{FF2B5EF4-FFF2-40B4-BE49-F238E27FC236}">
                <a16:creationId xmlns:a16="http://schemas.microsoft.com/office/drawing/2014/main" id="{0038C90A-3784-0E90-DE18-C6A360A03A5C}"/>
              </a:ext>
            </a:extLst>
          </p:cNvPr>
          <p:cNvSpPr/>
          <p:nvPr/>
        </p:nvSpPr>
        <p:spPr>
          <a:xfrm>
            <a:off x="3733101" y="2155971"/>
            <a:ext cx="436227" cy="679508"/>
          </a:xfrm>
          <a:prstGeom prst="rect">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ZoneTexte 18">
            <a:extLst>
              <a:ext uri="{FF2B5EF4-FFF2-40B4-BE49-F238E27FC236}">
                <a16:creationId xmlns:a16="http://schemas.microsoft.com/office/drawing/2014/main" id="{7BEDD84D-A809-7B86-8974-141AC3FB6CF3}"/>
              </a:ext>
            </a:extLst>
          </p:cNvPr>
          <p:cNvSpPr txBox="1"/>
          <p:nvPr/>
        </p:nvSpPr>
        <p:spPr>
          <a:xfrm>
            <a:off x="3759494" y="2155971"/>
            <a:ext cx="318782" cy="369332"/>
          </a:xfrm>
          <a:prstGeom prst="rect">
            <a:avLst/>
          </a:prstGeom>
          <a:noFill/>
        </p:spPr>
        <p:txBody>
          <a:bodyPr wrap="square" rtlCol="0">
            <a:spAutoFit/>
          </a:bodyPr>
          <a:lstStyle/>
          <a:p>
            <a:r>
              <a:rPr lang="fr-FR" dirty="0">
                <a:solidFill>
                  <a:schemeClr val="bg1"/>
                </a:solidFill>
              </a:rPr>
              <a:t>0</a:t>
            </a:r>
          </a:p>
        </p:txBody>
      </p:sp>
      <p:sp>
        <p:nvSpPr>
          <p:cNvPr id="20" name="ZoneTexte 19">
            <a:extLst>
              <a:ext uri="{FF2B5EF4-FFF2-40B4-BE49-F238E27FC236}">
                <a16:creationId xmlns:a16="http://schemas.microsoft.com/office/drawing/2014/main" id="{9B2E6E48-A533-C778-9B24-79F4F7A893AA}"/>
              </a:ext>
            </a:extLst>
          </p:cNvPr>
          <p:cNvSpPr txBox="1"/>
          <p:nvPr/>
        </p:nvSpPr>
        <p:spPr>
          <a:xfrm>
            <a:off x="7275334" y="397401"/>
            <a:ext cx="3847782" cy="6617196"/>
          </a:xfrm>
          <a:prstGeom prst="rect">
            <a:avLst/>
          </a:prstGeom>
          <a:noFill/>
        </p:spPr>
        <p:txBody>
          <a:bodyPr wrap="square" rtlCol="0">
            <a:spAutoFit/>
          </a:bodyPr>
          <a:lstStyle/>
          <a:p>
            <a:pPr algn="just"/>
            <a:r>
              <a:rPr lang="fr-FR" sz="1600" b="1" dirty="0"/>
              <a:t>Remarque</a:t>
            </a:r>
          </a:p>
          <a:p>
            <a:pPr algn="just"/>
            <a:endParaRPr lang="fr-FR" sz="1200" dirty="0"/>
          </a:p>
          <a:p>
            <a:pPr algn="just"/>
            <a:r>
              <a:rPr lang="fr-FR" sz="1200" dirty="0"/>
              <a:t>0 : Hub de la fontaine</a:t>
            </a:r>
          </a:p>
          <a:p>
            <a:pPr marL="171450" indent="-171450" algn="just">
              <a:buFontTx/>
              <a:buChar char="-"/>
            </a:pPr>
            <a:r>
              <a:rPr lang="fr-FR" sz="1200" dirty="0"/>
              <a:t>Sert de </a:t>
            </a:r>
            <a:r>
              <a:rPr lang="fr-FR" sz="1200" dirty="0" err="1"/>
              <a:t>spawn</a:t>
            </a:r>
            <a:r>
              <a:rPr lang="fr-FR" sz="1200" dirty="0"/>
              <a:t>.</a:t>
            </a:r>
          </a:p>
          <a:p>
            <a:pPr marL="171450" indent="-171450" algn="just">
              <a:buFontTx/>
              <a:buChar char="-"/>
            </a:pPr>
            <a:r>
              <a:rPr lang="fr-FR" sz="1200" dirty="0"/>
              <a:t>Sert de marchand (jeter une pièce d’or dans la fontaine).</a:t>
            </a:r>
          </a:p>
          <a:p>
            <a:pPr algn="just"/>
            <a:endParaRPr lang="fr-FR" sz="1200" dirty="0"/>
          </a:p>
          <a:p>
            <a:pPr algn="just"/>
            <a:r>
              <a:rPr lang="fr-FR" sz="1200" dirty="0">
                <a:solidFill>
                  <a:srgbClr val="00B0F0"/>
                </a:solidFill>
              </a:rPr>
              <a:t>1</a:t>
            </a:r>
            <a:r>
              <a:rPr lang="fr-FR" sz="1200" dirty="0"/>
              <a:t> : Le jardin bleu (ligne de fleur)</a:t>
            </a:r>
          </a:p>
          <a:p>
            <a:pPr marL="171450" indent="-171450" algn="just">
              <a:buFontTx/>
              <a:buChar char="-"/>
            </a:pPr>
            <a:r>
              <a:rPr lang="fr-FR" sz="1200" dirty="0"/>
              <a:t>Laisser de place au joueur pour faire ses premiers combats.</a:t>
            </a:r>
          </a:p>
          <a:p>
            <a:pPr algn="just"/>
            <a:endParaRPr lang="fr-FR" sz="1200" dirty="0"/>
          </a:p>
          <a:p>
            <a:pPr algn="just"/>
            <a:r>
              <a:rPr lang="fr-FR" sz="1200" dirty="0">
                <a:solidFill>
                  <a:srgbClr val="FF0000"/>
                </a:solidFill>
              </a:rPr>
              <a:t>2</a:t>
            </a:r>
            <a:r>
              <a:rPr lang="fr-FR" sz="1200" dirty="0"/>
              <a:t> : Le jardin de feu (dégradé de rouge vers jaune)</a:t>
            </a:r>
          </a:p>
          <a:p>
            <a:pPr marL="171450" indent="-171450" algn="just">
              <a:buFontTx/>
              <a:buChar char="-"/>
            </a:pPr>
            <a:r>
              <a:rPr lang="fr-FR" sz="1200" dirty="0"/>
              <a:t>Amener la notion de chemin eu sein du même jardin.</a:t>
            </a:r>
          </a:p>
          <a:p>
            <a:pPr marL="171450" indent="-171450" algn="just">
              <a:buFontTx/>
              <a:buChar char="-"/>
            </a:pPr>
            <a:r>
              <a:rPr lang="fr-FR" sz="1200" dirty="0"/>
              <a:t>Seul accès à la capacité intangible.</a:t>
            </a:r>
          </a:p>
          <a:p>
            <a:pPr marL="171450" indent="-171450" algn="just">
              <a:buFontTx/>
              <a:buChar char="-"/>
            </a:pPr>
            <a:r>
              <a:rPr lang="fr-FR" sz="1200" dirty="0"/>
              <a:t>Encadré par deux chemins nécessitant cette nouvelle capacité -&gt; permettre un </a:t>
            </a:r>
            <a:r>
              <a:rPr lang="fr-FR" sz="1200" dirty="0" err="1"/>
              <a:t>backtracking</a:t>
            </a:r>
            <a:r>
              <a:rPr lang="fr-FR" sz="1200" dirty="0"/>
              <a:t> rapide.</a:t>
            </a:r>
          </a:p>
          <a:p>
            <a:pPr marL="171450" indent="-171450" algn="just">
              <a:buFontTx/>
              <a:buChar char="-"/>
            </a:pPr>
            <a:endParaRPr lang="fr-FR" sz="1200" dirty="0"/>
          </a:p>
          <a:p>
            <a:pPr algn="just"/>
            <a:r>
              <a:rPr lang="fr-FR" sz="1200" dirty="0">
                <a:solidFill>
                  <a:srgbClr val="FFFF00"/>
                </a:solidFill>
              </a:rPr>
              <a:t>3</a:t>
            </a:r>
            <a:r>
              <a:rPr lang="fr-FR" sz="1200" dirty="0"/>
              <a:t> : Le jardin jaune / blanc</a:t>
            </a:r>
          </a:p>
          <a:p>
            <a:pPr algn="just"/>
            <a:r>
              <a:rPr lang="fr-FR" sz="1200" dirty="0"/>
              <a:t>-   Possibilité d’explorer une petite partie dès le début.</a:t>
            </a:r>
          </a:p>
          <a:p>
            <a:pPr marL="171450" indent="-171450" algn="just">
              <a:buFontTx/>
              <a:buChar char="-"/>
            </a:pPr>
            <a:r>
              <a:rPr lang="fr-FR" sz="1200" dirty="0"/>
              <a:t>Nécessite la capacité du jardin et la capacité du cimetière pour l’explorer intégralement.</a:t>
            </a:r>
          </a:p>
          <a:p>
            <a:pPr algn="just"/>
            <a:endParaRPr lang="fr-FR" sz="1200" dirty="0"/>
          </a:p>
          <a:p>
            <a:pPr algn="just"/>
            <a:r>
              <a:rPr lang="fr-FR" sz="1200" dirty="0">
                <a:solidFill>
                  <a:srgbClr val="7030A0"/>
                </a:solidFill>
              </a:rPr>
              <a:t>4</a:t>
            </a:r>
            <a:r>
              <a:rPr lang="fr-FR" sz="1200" dirty="0"/>
              <a:t> : Le jardin violet arrondi</a:t>
            </a:r>
          </a:p>
          <a:p>
            <a:pPr marL="171450" indent="-171450" algn="just">
              <a:buFontTx/>
              <a:buChar char="-"/>
            </a:pPr>
            <a:r>
              <a:rPr lang="fr-FR" sz="1200" dirty="0"/>
              <a:t>Proche du </a:t>
            </a:r>
            <a:r>
              <a:rPr lang="fr-FR" sz="1200" dirty="0" err="1"/>
              <a:t>spawn</a:t>
            </a:r>
            <a:r>
              <a:rPr lang="fr-FR" sz="1200" dirty="0"/>
              <a:t> pour montrer dès le début qu’il existe des grilles infranchissable.</a:t>
            </a:r>
          </a:p>
          <a:p>
            <a:pPr marL="171450" indent="-171450" algn="just">
              <a:buFontTx/>
              <a:buChar char="-"/>
            </a:pPr>
            <a:r>
              <a:rPr lang="fr-FR" sz="1200" dirty="0"/>
              <a:t>Nécessite la capacité du jardin pour l’explorer.</a:t>
            </a:r>
          </a:p>
          <a:p>
            <a:pPr marL="171450" indent="-171450" algn="just">
              <a:buFontTx/>
              <a:buChar char="-"/>
            </a:pPr>
            <a:r>
              <a:rPr lang="fr-FR" sz="1200" dirty="0"/>
              <a:t>Après avoir obtenu cette capacité, le joueur est obligé de passer à côté. Cette emplacement permet de susciter l’envie d’explorer.</a:t>
            </a:r>
          </a:p>
          <a:p>
            <a:pPr marL="171450" indent="-171450" algn="just">
              <a:buFontTx/>
              <a:buChar char="-"/>
            </a:pPr>
            <a:endParaRPr lang="fr-FR" sz="1200" dirty="0"/>
          </a:p>
          <a:p>
            <a:pPr algn="just"/>
            <a:r>
              <a:rPr lang="fr-FR" sz="1200" dirty="0"/>
              <a:t>Le jardin est totalement encadré, mais il peut s’avérer intéressant d’explorer les moindres recoins.</a:t>
            </a:r>
          </a:p>
          <a:p>
            <a:pPr marL="171450" indent="-171450" algn="just">
              <a:buFontTx/>
              <a:buChar char="-"/>
            </a:pPr>
            <a:endParaRPr lang="fr-FR" sz="1200" dirty="0"/>
          </a:p>
        </p:txBody>
      </p:sp>
      <p:sp>
        <p:nvSpPr>
          <p:cNvPr id="21" name="Étoile : 5 branches 20">
            <a:extLst>
              <a:ext uri="{FF2B5EF4-FFF2-40B4-BE49-F238E27FC236}">
                <a16:creationId xmlns:a16="http://schemas.microsoft.com/office/drawing/2014/main" id="{2F0BA742-C156-4779-2F10-0AFDF1B5F88E}"/>
              </a:ext>
            </a:extLst>
          </p:cNvPr>
          <p:cNvSpPr/>
          <p:nvPr/>
        </p:nvSpPr>
        <p:spPr>
          <a:xfrm>
            <a:off x="9886960" y="2990368"/>
            <a:ext cx="226503" cy="226503"/>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578770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384F5A8-B1FE-4486-8D2D-F9C8B580EA2F}"/>
              </a:ext>
            </a:extLst>
          </p:cNvPr>
          <p:cNvSpPr txBox="1"/>
          <p:nvPr/>
        </p:nvSpPr>
        <p:spPr>
          <a:xfrm>
            <a:off x="1020807" y="35335"/>
            <a:ext cx="9331207" cy="646331"/>
          </a:xfrm>
          <a:prstGeom prst="rect">
            <a:avLst/>
          </a:prstGeom>
          <a:noFill/>
        </p:spPr>
        <p:txBody>
          <a:bodyPr wrap="square" rtlCol="0">
            <a:spAutoFit/>
          </a:bodyPr>
          <a:lstStyle/>
          <a:p>
            <a:r>
              <a:rPr lang="fr-FR" sz="3600" dirty="0"/>
              <a:t>Les croquis </a:t>
            </a:r>
            <a:r>
              <a:rPr lang="fr-FR" dirty="0"/>
              <a:t>– vers le visuel final – Le cimetière</a:t>
            </a:r>
          </a:p>
        </p:txBody>
      </p:sp>
      <p:pic>
        <p:nvPicPr>
          <p:cNvPr id="5" name="Image 4">
            <a:extLst>
              <a:ext uri="{FF2B5EF4-FFF2-40B4-BE49-F238E27FC236}">
                <a16:creationId xmlns:a16="http://schemas.microsoft.com/office/drawing/2014/main" id="{26C4EE41-5563-1674-DAF6-867D2CC578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3491" y="1275126"/>
            <a:ext cx="5715389" cy="4748169"/>
          </a:xfrm>
          <a:prstGeom prst="rect">
            <a:avLst/>
          </a:prstGeom>
        </p:spPr>
      </p:pic>
      <p:sp>
        <p:nvSpPr>
          <p:cNvPr id="6" name="Étoile : 5 branches 5">
            <a:extLst>
              <a:ext uri="{FF2B5EF4-FFF2-40B4-BE49-F238E27FC236}">
                <a16:creationId xmlns:a16="http://schemas.microsoft.com/office/drawing/2014/main" id="{27622F22-4E5C-EF0B-39F6-452B670ACFC6}"/>
              </a:ext>
            </a:extLst>
          </p:cNvPr>
          <p:cNvSpPr/>
          <p:nvPr/>
        </p:nvSpPr>
        <p:spPr>
          <a:xfrm>
            <a:off x="5869497" y="2848606"/>
            <a:ext cx="226503" cy="226503"/>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89131730-26DD-43E0-AC34-C1FD58A194F5}"/>
              </a:ext>
            </a:extLst>
          </p:cNvPr>
          <p:cNvSpPr/>
          <p:nvPr/>
        </p:nvSpPr>
        <p:spPr>
          <a:xfrm>
            <a:off x="4471332" y="2541864"/>
            <a:ext cx="1795244" cy="3280096"/>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7AC14CAF-BEF7-D5E9-7AFC-7BCFBC08E59C}"/>
              </a:ext>
            </a:extLst>
          </p:cNvPr>
          <p:cNvSpPr/>
          <p:nvPr/>
        </p:nvSpPr>
        <p:spPr>
          <a:xfrm>
            <a:off x="1213491" y="2450983"/>
            <a:ext cx="2160282" cy="3280096"/>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a:extLst>
              <a:ext uri="{FF2B5EF4-FFF2-40B4-BE49-F238E27FC236}">
                <a16:creationId xmlns:a16="http://schemas.microsoft.com/office/drawing/2014/main" id="{08E179E6-65C8-11A5-69EB-EEA245BFE27E}"/>
              </a:ext>
            </a:extLst>
          </p:cNvPr>
          <p:cNvSpPr/>
          <p:nvPr/>
        </p:nvSpPr>
        <p:spPr>
          <a:xfrm>
            <a:off x="3481431" y="1275126"/>
            <a:ext cx="892030" cy="4546834"/>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ZoneTexte 9">
            <a:extLst>
              <a:ext uri="{FF2B5EF4-FFF2-40B4-BE49-F238E27FC236}">
                <a16:creationId xmlns:a16="http://schemas.microsoft.com/office/drawing/2014/main" id="{32E4FD60-D193-0475-4648-0D1E9B550E53}"/>
              </a:ext>
            </a:extLst>
          </p:cNvPr>
          <p:cNvSpPr txBox="1"/>
          <p:nvPr/>
        </p:nvSpPr>
        <p:spPr>
          <a:xfrm>
            <a:off x="3911794" y="5213542"/>
            <a:ext cx="318782" cy="369332"/>
          </a:xfrm>
          <a:prstGeom prst="rect">
            <a:avLst/>
          </a:prstGeom>
          <a:noFill/>
        </p:spPr>
        <p:txBody>
          <a:bodyPr wrap="square" rtlCol="0">
            <a:spAutoFit/>
          </a:bodyPr>
          <a:lstStyle/>
          <a:p>
            <a:r>
              <a:rPr lang="fr-FR" dirty="0">
                <a:solidFill>
                  <a:srgbClr val="00B0F0"/>
                </a:solidFill>
              </a:rPr>
              <a:t>1</a:t>
            </a:r>
          </a:p>
        </p:txBody>
      </p:sp>
      <p:sp>
        <p:nvSpPr>
          <p:cNvPr id="11" name="ZoneTexte 10">
            <a:extLst>
              <a:ext uri="{FF2B5EF4-FFF2-40B4-BE49-F238E27FC236}">
                <a16:creationId xmlns:a16="http://schemas.microsoft.com/office/drawing/2014/main" id="{34CDF77B-68FE-A8BB-63CC-C3030BAF9A30}"/>
              </a:ext>
            </a:extLst>
          </p:cNvPr>
          <p:cNvSpPr txBox="1"/>
          <p:nvPr/>
        </p:nvSpPr>
        <p:spPr>
          <a:xfrm>
            <a:off x="4471332" y="2663940"/>
            <a:ext cx="318782" cy="369332"/>
          </a:xfrm>
          <a:prstGeom prst="rect">
            <a:avLst/>
          </a:prstGeom>
          <a:noFill/>
        </p:spPr>
        <p:txBody>
          <a:bodyPr wrap="square" rtlCol="0">
            <a:spAutoFit/>
          </a:bodyPr>
          <a:lstStyle/>
          <a:p>
            <a:r>
              <a:rPr lang="fr-FR" dirty="0">
                <a:solidFill>
                  <a:srgbClr val="00B050"/>
                </a:solidFill>
              </a:rPr>
              <a:t>2</a:t>
            </a:r>
          </a:p>
        </p:txBody>
      </p:sp>
      <p:sp>
        <p:nvSpPr>
          <p:cNvPr id="12" name="ZoneTexte 11">
            <a:extLst>
              <a:ext uri="{FF2B5EF4-FFF2-40B4-BE49-F238E27FC236}">
                <a16:creationId xmlns:a16="http://schemas.microsoft.com/office/drawing/2014/main" id="{E9CA1E50-67BE-C671-EDF5-FE20C84A5D73}"/>
              </a:ext>
            </a:extLst>
          </p:cNvPr>
          <p:cNvSpPr txBox="1"/>
          <p:nvPr/>
        </p:nvSpPr>
        <p:spPr>
          <a:xfrm>
            <a:off x="1587023" y="4971332"/>
            <a:ext cx="318782" cy="369332"/>
          </a:xfrm>
          <a:prstGeom prst="rect">
            <a:avLst/>
          </a:prstGeom>
          <a:noFill/>
        </p:spPr>
        <p:txBody>
          <a:bodyPr wrap="square" rtlCol="0">
            <a:spAutoFit/>
          </a:bodyPr>
          <a:lstStyle/>
          <a:p>
            <a:r>
              <a:rPr lang="fr-FR" dirty="0">
                <a:solidFill>
                  <a:srgbClr val="FFFF00"/>
                </a:solidFill>
              </a:rPr>
              <a:t>3</a:t>
            </a:r>
          </a:p>
        </p:txBody>
      </p:sp>
      <p:sp>
        <p:nvSpPr>
          <p:cNvPr id="13" name="ZoneTexte 12">
            <a:extLst>
              <a:ext uri="{FF2B5EF4-FFF2-40B4-BE49-F238E27FC236}">
                <a16:creationId xmlns:a16="http://schemas.microsoft.com/office/drawing/2014/main" id="{FE94FB91-5D0A-0608-154D-4D36BB2AB206}"/>
              </a:ext>
            </a:extLst>
          </p:cNvPr>
          <p:cNvSpPr txBox="1"/>
          <p:nvPr/>
        </p:nvSpPr>
        <p:spPr>
          <a:xfrm>
            <a:off x="7272929" y="567240"/>
            <a:ext cx="3847782" cy="5324535"/>
          </a:xfrm>
          <a:prstGeom prst="rect">
            <a:avLst/>
          </a:prstGeom>
          <a:noFill/>
        </p:spPr>
        <p:txBody>
          <a:bodyPr wrap="square" rtlCol="0">
            <a:spAutoFit/>
          </a:bodyPr>
          <a:lstStyle/>
          <a:p>
            <a:pPr algn="just"/>
            <a:r>
              <a:rPr lang="fr-FR" sz="1600" b="1" dirty="0"/>
              <a:t>Remarque</a:t>
            </a:r>
          </a:p>
          <a:p>
            <a:pPr algn="just"/>
            <a:endParaRPr lang="fr-FR" sz="1200" dirty="0"/>
          </a:p>
          <a:p>
            <a:pPr algn="just"/>
            <a:r>
              <a:rPr lang="fr-FR" sz="1200" dirty="0">
                <a:solidFill>
                  <a:srgbClr val="00B0F0"/>
                </a:solidFill>
              </a:rPr>
              <a:t>1</a:t>
            </a:r>
            <a:r>
              <a:rPr lang="fr-FR" sz="1200" dirty="0"/>
              <a:t> : Le chemin vers la chapelle</a:t>
            </a:r>
          </a:p>
          <a:p>
            <a:pPr marL="171450" indent="-171450" algn="just">
              <a:buFontTx/>
              <a:buChar char="-"/>
            </a:pPr>
            <a:r>
              <a:rPr lang="fr-FR" sz="1200" dirty="0"/>
              <a:t>Laisser la possibilité de se diriger vers la chapelle dès le début afin de montrer qu’elle est inaccessible pour le moment.</a:t>
            </a:r>
          </a:p>
          <a:p>
            <a:pPr algn="just"/>
            <a:endParaRPr lang="fr-FR" sz="1200" dirty="0"/>
          </a:p>
          <a:p>
            <a:pPr algn="just"/>
            <a:r>
              <a:rPr lang="fr-FR" sz="1200" dirty="0">
                <a:solidFill>
                  <a:srgbClr val="00B050"/>
                </a:solidFill>
              </a:rPr>
              <a:t>2</a:t>
            </a:r>
            <a:r>
              <a:rPr lang="fr-FR" sz="1200" dirty="0"/>
              <a:t> : Zone verte</a:t>
            </a:r>
          </a:p>
          <a:p>
            <a:pPr marL="171450" indent="-171450" algn="just">
              <a:buFontTx/>
              <a:buChar char="-"/>
            </a:pPr>
            <a:r>
              <a:rPr lang="fr-FR" sz="1200" dirty="0"/>
              <a:t>Permet de débloquer la capacité du cimetière.</a:t>
            </a:r>
          </a:p>
          <a:p>
            <a:pPr marL="171450" indent="-171450" algn="just">
              <a:buFontTx/>
              <a:buChar char="-"/>
            </a:pPr>
            <a:r>
              <a:rPr lang="fr-FR" sz="1200" dirty="0"/>
              <a:t>Pour le </a:t>
            </a:r>
            <a:r>
              <a:rPr lang="fr-FR" sz="1200" dirty="0" err="1"/>
              <a:t>backtracking</a:t>
            </a:r>
            <a:r>
              <a:rPr lang="fr-FR" sz="1200" dirty="0"/>
              <a:t>, il existe un chemin plus rapide qui utilise cette nouvelle capacité.</a:t>
            </a:r>
          </a:p>
          <a:p>
            <a:pPr marL="171450" indent="-171450" algn="just">
              <a:buFontTx/>
              <a:buChar char="-"/>
            </a:pPr>
            <a:endParaRPr lang="fr-FR" sz="1200" dirty="0"/>
          </a:p>
          <a:p>
            <a:pPr algn="just"/>
            <a:r>
              <a:rPr lang="fr-FR" sz="1200" dirty="0">
                <a:solidFill>
                  <a:srgbClr val="FFFF00"/>
                </a:solidFill>
              </a:rPr>
              <a:t>3</a:t>
            </a:r>
            <a:r>
              <a:rPr lang="fr-FR" sz="1200" dirty="0"/>
              <a:t> : Zone d’exploration</a:t>
            </a:r>
          </a:p>
          <a:p>
            <a:pPr marL="171450" indent="-171450" algn="just">
              <a:buFontTx/>
              <a:buChar char="-"/>
            </a:pPr>
            <a:r>
              <a:rPr lang="fr-FR" sz="1200" dirty="0"/>
              <a:t>En bas = accès bloqué qui nécessite la capacité du cimetière.</a:t>
            </a:r>
          </a:p>
          <a:p>
            <a:pPr marL="171450" indent="-171450" algn="just">
              <a:buFontTx/>
              <a:buChar char="-"/>
            </a:pPr>
            <a:r>
              <a:rPr lang="fr-FR" sz="1200" dirty="0"/>
              <a:t>En haut = accès libre</a:t>
            </a:r>
          </a:p>
          <a:p>
            <a:pPr marL="171450" indent="-171450" algn="just">
              <a:buFontTx/>
              <a:buChar char="-"/>
            </a:pPr>
            <a:r>
              <a:rPr lang="fr-FR" sz="1200" dirty="0"/>
              <a:t>Au milieu = accès depuis le haut mais nécessite également la capacité du cimetière</a:t>
            </a:r>
          </a:p>
          <a:p>
            <a:pPr marL="171450" indent="-171450" algn="just">
              <a:buFontTx/>
              <a:buChar char="-"/>
            </a:pPr>
            <a:endParaRPr lang="fr-FR" sz="1200" dirty="0"/>
          </a:p>
          <a:p>
            <a:pPr algn="just"/>
            <a:r>
              <a:rPr lang="fr-FR" sz="1200" dirty="0"/>
              <a:t>D’une manière générale, le joueur est invité à se déplacer d’une manière différente dans le cimetière. </a:t>
            </a:r>
          </a:p>
          <a:p>
            <a:pPr algn="just"/>
            <a:endParaRPr lang="fr-FR" sz="1200" dirty="0"/>
          </a:p>
          <a:p>
            <a:pPr algn="just"/>
            <a:r>
              <a:rPr lang="fr-FR" sz="1200" dirty="0"/>
              <a:t>En effet les espaces du jardin permettaient d’affronter facilement les ennemis.</a:t>
            </a:r>
          </a:p>
          <a:p>
            <a:pPr algn="just"/>
            <a:endParaRPr lang="fr-FR" sz="1200" dirty="0"/>
          </a:p>
          <a:p>
            <a:pPr algn="just"/>
            <a:r>
              <a:rPr lang="fr-FR" sz="1200" dirty="0"/>
              <a:t>Dans le cimetière, il faut slalomer entre les obstacles et les dangers du décor tout en combattant les ennemis.</a:t>
            </a:r>
          </a:p>
        </p:txBody>
      </p:sp>
      <p:sp>
        <p:nvSpPr>
          <p:cNvPr id="14" name="Rectangle 13">
            <a:extLst>
              <a:ext uri="{FF2B5EF4-FFF2-40B4-BE49-F238E27FC236}">
                <a16:creationId xmlns:a16="http://schemas.microsoft.com/office/drawing/2014/main" id="{C1563FBE-26D9-D5AA-179E-EA008CF896F7}"/>
              </a:ext>
            </a:extLst>
          </p:cNvPr>
          <p:cNvSpPr/>
          <p:nvPr/>
        </p:nvSpPr>
        <p:spPr>
          <a:xfrm>
            <a:off x="1321150" y="2579333"/>
            <a:ext cx="1944964" cy="1216142"/>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22D5E420-2AE7-5C15-5B57-A745EDF8C95B}"/>
              </a:ext>
            </a:extLst>
          </p:cNvPr>
          <p:cNvSpPr/>
          <p:nvPr/>
        </p:nvSpPr>
        <p:spPr>
          <a:xfrm>
            <a:off x="2304603" y="4677948"/>
            <a:ext cx="1033943" cy="817977"/>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Rectangle 15">
            <a:extLst>
              <a:ext uri="{FF2B5EF4-FFF2-40B4-BE49-F238E27FC236}">
                <a16:creationId xmlns:a16="http://schemas.microsoft.com/office/drawing/2014/main" id="{F9537F87-67FC-2FD0-825F-6EFBA185234A}"/>
              </a:ext>
            </a:extLst>
          </p:cNvPr>
          <p:cNvSpPr/>
          <p:nvPr/>
        </p:nvSpPr>
        <p:spPr>
          <a:xfrm>
            <a:off x="1277709" y="3923824"/>
            <a:ext cx="1608366" cy="754123"/>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Étoile : 5 branches 16">
            <a:extLst>
              <a:ext uri="{FF2B5EF4-FFF2-40B4-BE49-F238E27FC236}">
                <a16:creationId xmlns:a16="http://schemas.microsoft.com/office/drawing/2014/main" id="{5B549331-E7A8-2BA9-BB11-B959F0E5E883}"/>
              </a:ext>
            </a:extLst>
          </p:cNvPr>
          <p:cNvSpPr/>
          <p:nvPr/>
        </p:nvSpPr>
        <p:spPr>
          <a:xfrm>
            <a:off x="10713906" y="2010406"/>
            <a:ext cx="226503" cy="226503"/>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2135058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384F5A8-B1FE-4486-8D2D-F9C8B580EA2F}"/>
              </a:ext>
            </a:extLst>
          </p:cNvPr>
          <p:cNvSpPr txBox="1"/>
          <p:nvPr/>
        </p:nvSpPr>
        <p:spPr>
          <a:xfrm>
            <a:off x="1020807" y="35335"/>
            <a:ext cx="9331207" cy="646331"/>
          </a:xfrm>
          <a:prstGeom prst="rect">
            <a:avLst/>
          </a:prstGeom>
          <a:noFill/>
        </p:spPr>
        <p:txBody>
          <a:bodyPr wrap="square" rtlCol="0">
            <a:spAutoFit/>
          </a:bodyPr>
          <a:lstStyle/>
          <a:p>
            <a:r>
              <a:rPr lang="fr-FR" sz="3600" dirty="0"/>
              <a:t>Les croquis </a:t>
            </a:r>
            <a:r>
              <a:rPr lang="fr-FR" dirty="0"/>
              <a:t>– vers le visuel final – La crypte</a:t>
            </a:r>
          </a:p>
        </p:txBody>
      </p:sp>
      <p:pic>
        <p:nvPicPr>
          <p:cNvPr id="5" name="Image 4">
            <a:extLst>
              <a:ext uri="{FF2B5EF4-FFF2-40B4-BE49-F238E27FC236}">
                <a16:creationId xmlns:a16="http://schemas.microsoft.com/office/drawing/2014/main" id="{4F253A17-AE71-AED6-1C77-FD9A917624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0803" y="1063131"/>
            <a:ext cx="6822521" cy="5458016"/>
          </a:xfrm>
          <a:prstGeom prst="rect">
            <a:avLst/>
          </a:prstGeom>
        </p:spPr>
      </p:pic>
      <p:sp>
        <p:nvSpPr>
          <p:cNvPr id="7" name="Forme libre : forme 6">
            <a:extLst>
              <a:ext uri="{FF2B5EF4-FFF2-40B4-BE49-F238E27FC236}">
                <a16:creationId xmlns:a16="http://schemas.microsoft.com/office/drawing/2014/main" id="{5F839142-7009-F436-D28F-62FF7801434B}"/>
              </a:ext>
            </a:extLst>
          </p:cNvPr>
          <p:cNvSpPr/>
          <p:nvPr/>
        </p:nvSpPr>
        <p:spPr>
          <a:xfrm>
            <a:off x="1617065" y="4964011"/>
            <a:ext cx="453006" cy="1501629"/>
          </a:xfrm>
          <a:custGeom>
            <a:avLst/>
            <a:gdLst>
              <a:gd name="connsiteX0" fmla="*/ 0 w 453006"/>
              <a:gd name="connsiteY0" fmla="*/ 1501629 h 1501629"/>
              <a:gd name="connsiteX1" fmla="*/ 8389 w 453006"/>
              <a:gd name="connsiteY1" fmla="*/ 1359016 h 1501629"/>
              <a:gd name="connsiteX2" fmla="*/ 16778 w 453006"/>
              <a:gd name="connsiteY2" fmla="*/ 1291904 h 1501629"/>
              <a:gd name="connsiteX3" fmla="*/ 33556 w 453006"/>
              <a:gd name="connsiteY3" fmla="*/ 956345 h 1501629"/>
              <a:gd name="connsiteX4" fmla="*/ 25167 w 453006"/>
              <a:gd name="connsiteY4" fmla="*/ 33556 h 1501629"/>
              <a:gd name="connsiteX5" fmla="*/ 75501 w 453006"/>
              <a:gd name="connsiteY5" fmla="*/ 8389 h 1501629"/>
              <a:gd name="connsiteX6" fmla="*/ 142613 w 453006"/>
              <a:gd name="connsiteY6" fmla="*/ 0 h 1501629"/>
              <a:gd name="connsiteX7" fmla="*/ 453006 w 453006"/>
              <a:gd name="connsiteY7" fmla="*/ 8389 h 150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006" h="1501629">
                <a:moveTo>
                  <a:pt x="0" y="1501629"/>
                </a:moveTo>
                <a:cubicBezTo>
                  <a:pt x="2796" y="1454091"/>
                  <a:pt x="4592" y="1406484"/>
                  <a:pt x="8389" y="1359016"/>
                </a:cubicBezTo>
                <a:cubicBezTo>
                  <a:pt x="10187" y="1336543"/>
                  <a:pt x="15706" y="1314423"/>
                  <a:pt x="16778" y="1291904"/>
                </a:cubicBezTo>
                <a:cubicBezTo>
                  <a:pt x="33371" y="943454"/>
                  <a:pt x="8152" y="1108766"/>
                  <a:pt x="33556" y="956345"/>
                </a:cubicBezTo>
                <a:cubicBezTo>
                  <a:pt x="30760" y="648749"/>
                  <a:pt x="19675" y="341116"/>
                  <a:pt x="25167" y="33556"/>
                </a:cubicBezTo>
                <a:cubicBezTo>
                  <a:pt x="25342" y="23755"/>
                  <a:pt x="69142" y="9545"/>
                  <a:pt x="75501" y="8389"/>
                </a:cubicBezTo>
                <a:cubicBezTo>
                  <a:pt x="97682" y="4356"/>
                  <a:pt x="120242" y="2796"/>
                  <a:pt x="142613" y="0"/>
                </a:cubicBezTo>
                <a:cubicBezTo>
                  <a:pt x="374672" y="10090"/>
                  <a:pt x="271184" y="8389"/>
                  <a:pt x="453006" y="8389"/>
                </a:cubicBez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 </a:t>
            </a:r>
          </a:p>
        </p:txBody>
      </p:sp>
      <p:sp>
        <p:nvSpPr>
          <p:cNvPr id="8" name="Forme libre : forme 7">
            <a:extLst>
              <a:ext uri="{FF2B5EF4-FFF2-40B4-BE49-F238E27FC236}">
                <a16:creationId xmlns:a16="http://schemas.microsoft.com/office/drawing/2014/main" id="{FF9FB2E1-08B0-26B7-A055-47294762D2F7}"/>
              </a:ext>
            </a:extLst>
          </p:cNvPr>
          <p:cNvSpPr/>
          <p:nvPr/>
        </p:nvSpPr>
        <p:spPr>
          <a:xfrm>
            <a:off x="1619174" y="3819525"/>
            <a:ext cx="479501" cy="1025525"/>
          </a:xfrm>
          <a:custGeom>
            <a:avLst/>
            <a:gdLst>
              <a:gd name="connsiteX0" fmla="*/ 479501 w 479501"/>
              <a:gd name="connsiteY0" fmla="*/ 1025525 h 1025525"/>
              <a:gd name="connsiteX1" fmla="*/ 476326 w 479501"/>
              <a:gd name="connsiteY1" fmla="*/ 962025 h 1025525"/>
              <a:gd name="connsiteX2" fmla="*/ 473151 w 479501"/>
              <a:gd name="connsiteY2" fmla="*/ 933450 h 1025525"/>
              <a:gd name="connsiteX3" fmla="*/ 469976 w 479501"/>
              <a:gd name="connsiteY3" fmla="*/ 898525 h 1025525"/>
              <a:gd name="connsiteX4" fmla="*/ 463626 w 479501"/>
              <a:gd name="connsiteY4" fmla="*/ 863600 h 1025525"/>
              <a:gd name="connsiteX5" fmla="*/ 450926 w 479501"/>
              <a:gd name="connsiteY5" fmla="*/ 755650 h 1025525"/>
              <a:gd name="connsiteX6" fmla="*/ 441401 w 479501"/>
              <a:gd name="connsiteY6" fmla="*/ 730250 h 1025525"/>
              <a:gd name="connsiteX7" fmla="*/ 422351 w 479501"/>
              <a:gd name="connsiteY7" fmla="*/ 695325 h 1025525"/>
              <a:gd name="connsiteX8" fmla="*/ 409651 w 479501"/>
              <a:gd name="connsiteY8" fmla="*/ 688975 h 1025525"/>
              <a:gd name="connsiteX9" fmla="*/ 374726 w 479501"/>
              <a:gd name="connsiteY9" fmla="*/ 666750 h 1025525"/>
              <a:gd name="connsiteX10" fmla="*/ 301701 w 479501"/>
              <a:gd name="connsiteY10" fmla="*/ 660400 h 1025525"/>
              <a:gd name="connsiteX11" fmla="*/ 276301 w 479501"/>
              <a:gd name="connsiteY11" fmla="*/ 657225 h 1025525"/>
              <a:gd name="connsiteX12" fmla="*/ 57226 w 479501"/>
              <a:gd name="connsiteY12" fmla="*/ 647700 h 1025525"/>
              <a:gd name="connsiteX13" fmla="*/ 38176 w 479501"/>
              <a:gd name="connsiteY13" fmla="*/ 606425 h 1025525"/>
              <a:gd name="connsiteX14" fmla="*/ 28651 w 479501"/>
              <a:gd name="connsiteY14" fmla="*/ 574675 h 1025525"/>
              <a:gd name="connsiteX15" fmla="*/ 25476 w 479501"/>
              <a:gd name="connsiteY15" fmla="*/ 552450 h 1025525"/>
              <a:gd name="connsiteX16" fmla="*/ 19126 w 479501"/>
              <a:gd name="connsiteY16" fmla="*/ 530225 h 1025525"/>
              <a:gd name="connsiteX17" fmla="*/ 15951 w 479501"/>
              <a:gd name="connsiteY17" fmla="*/ 508000 h 1025525"/>
              <a:gd name="connsiteX18" fmla="*/ 9601 w 479501"/>
              <a:gd name="connsiteY18" fmla="*/ 469900 h 1025525"/>
              <a:gd name="connsiteX19" fmla="*/ 6426 w 479501"/>
              <a:gd name="connsiteY19" fmla="*/ 111125 h 1025525"/>
              <a:gd name="connsiteX20" fmla="*/ 3251 w 479501"/>
              <a:gd name="connsiteY20" fmla="*/ 92075 h 1025525"/>
              <a:gd name="connsiteX21" fmla="*/ 76 w 479501"/>
              <a:gd name="connsiteY21" fmla="*/ 0 h 102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9501" h="1025525">
                <a:moveTo>
                  <a:pt x="479501" y="1025525"/>
                </a:moveTo>
                <a:cubicBezTo>
                  <a:pt x="478443" y="1004358"/>
                  <a:pt x="477784" y="983168"/>
                  <a:pt x="476326" y="962025"/>
                </a:cubicBezTo>
                <a:cubicBezTo>
                  <a:pt x="475667" y="952464"/>
                  <a:pt x="474105" y="942986"/>
                  <a:pt x="473151" y="933450"/>
                </a:cubicBezTo>
                <a:cubicBezTo>
                  <a:pt x="471988" y="921818"/>
                  <a:pt x="471342" y="910135"/>
                  <a:pt x="469976" y="898525"/>
                </a:cubicBezTo>
                <a:cubicBezTo>
                  <a:pt x="468815" y="888660"/>
                  <a:pt x="465631" y="873626"/>
                  <a:pt x="463626" y="863600"/>
                </a:cubicBezTo>
                <a:cubicBezTo>
                  <a:pt x="457030" y="761367"/>
                  <a:pt x="475513" y="792530"/>
                  <a:pt x="450926" y="755650"/>
                </a:cubicBezTo>
                <a:cubicBezTo>
                  <a:pt x="444800" y="725022"/>
                  <a:pt x="452302" y="752051"/>
                  <a:pt x="441401" y="730250"/>
                </a:cubicBezTo>
                <a:cubicBezTo>
                  <a:pt x="433547" y="714542"/>
                  <a:pt x="436431" y="709405"/>
                  <a:pt x="422351" y="695325"/>
                </a:cubicBezTo>
                <a:cubicBezTo>
                  <a:pt x="419004" y="691978"/>
                  <a:pt x="413528" y="691689"/>
                  <a:pt x="409651" y="688975"/>
                </a:cubicBezTo>
                <a:cubicBezTo>
                  <a:pt x="389085" y="674579"/>
                  <a:pt x="396302" y="672634"/>
                  <a:pt x="374726" y="666750"/>
                </a:cubicBezTo>
                <a:cubicBezTo>
                  <a:pt x="356159" y="661686"/>
                  <a:pt x="310981" y="660946"/>
                  <a:pt x="301701" y="660400"/>
                </a:cubicBezTo>
                <a:cubicBezTo>
                  <a:pt x="293234" y="659342"/>
                  <a:pt x="284830" y="657456"/>
                  <a:pt x="276301" y="657225"/>
                </a:cubicBezTo>
                <a:cubicBezTo>
                  <a:pt x="58974" y="651351"/>
                  <a:pt x="125093" y="692945"/>
                  <a:pt x="57226" y="647700"/>
                </a:cubicBezTo>
                <a:cubicBezTo>
                  <a:pt x="46129" y="631054"/>
                  <a:pt x="47587" y="634659"/>
                  <a:pt x="38176" y="606425"/>
                </a:cubicBezTo>
                <a:cubicBezTo>
                  <a:pt x="34862" y="596484"/>
                  <a:pt x="30570" y="585232"/>
                  <a:pt x="28651" y="574675"/>
                </a:cubicBezTo>
                <a:cubicBezTo>
                  <a:pt x="27312" y="567312"/>
                  <a:pt x="27044" y="559767"/>
                  <a:pt x="25476" y="552450"/>
                </a:cubicBezTo>
                <a:cubicBezTo>
                  <a:pt x="23862" y="544916"/>
                  <a:pt x="20740" y="537759"/>
                  <a:pt x="19126" y="530225"/>
                </a:cubicBezTo>
                <a:cubicBezTo>
                  <a:pt x="17558" y="522908"/>
                  <a:pt x="17118" y="515392"/>
                  <a:pt x="15951" y="508000"/>
                </a:cubicBezTo>
                <a:cubicBezTo>
                  <a:pt x="13943" y="495282"/>
                  <a:pt x="9601" y="469900"/>
                  <a:pt x="9601" y="469900"/>
                </a:cubicBezTo>
                <a:cubicBezTo>
                  <a:pt x="8543" y="350308"/>
                  <a:pt x="8436" y="230704"/>
                  <a:pt x="6426" y="111125"/>
                </a:cubicBezTo>
                <a:cubicBezTo>
                  <a:pt x="6318" y="104688"/>
                  <a:pt x="3834" y="98486"/>
                  <a:pt x="3251" y="92075"/>
                </a:cubicBezTo>
                <a:cubicBezTo>
                  <a:pt x="-782" y="47710"/>
                  <a:pt x="76" y="41888"/>
                  <a:pt x="76" y="0"/>
                </a:cubicBez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Étoile : 5 branches 8">
            <a:extLst>
              <a:ext uri="{FF2B5EF4-FFF2-40B4-BE49-F238E27FC236}">
                <a16:creationId xmlns:a16="http://schemas.microsoft.com/office/drawing/2014/main" id="{F63098AE-0DCE-ABA1-5669-6BA77EB91571}"/>
              </a:ext>
            </a:extLst>
          </p:cNvPr>
          <p:cNvSpPr/>
          <p:nvPr/>
        </p:nvSpPr>
        <p:spPr>
          <a:xfrm>
            <a:off x="573597" y="3464556"/>
            <a:ext cx="226503" cy="226503"/>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Forme libre : forme 10">
            <a:extLst>
              <a:ext uri="{FF2B5EF4-FFF2-40B4-BE49-F238E27FC236}">
                <a16:creationId xmlns:a16="http://schemas.microsoft.com/office/drawing/2014/main" id="{A7FD6EF7-2967-8BE7-A47D-F835CC1A43D7}"/>
              </a:ext>
            </a:extLst>
          </p:cNvPr>
          <p:cNvSpPr/>
          <p:nvPr/>
        </p:nvSpPr>
        <p:spPr>
          <a:xfrm>
            <a:off x="2178050" y="5003800"/>
            <a:ext cx="812800" cy="558800"/>
          </a:xfrm>
          <a:custGeom>
            <a:avLst/>
            <a:gdLst>
              <a:gd name="connsiteX0" fmla="*/ 0 w 812800"/>
              <a:gd name="connsiteY0" fmla="*/ 0 h 558800"/>
              <a:gd name="connsiteX1" fmla="*/ 79375 w 812800"/>
              <a:gd name="connsiteY1" fmla="*/ 9525 h 558800"/>
              <a:gd name="connsiteX2" fmla="*/ 209550 w 812800"/>
              <a:gd name="connsiteY2" fmla="*/ 15875 h 558800"/>
              <a:gd name="connsiteX3" fmla="*/ 749300 w 812800"/>
              <a:gd name="connsiteY3" fmla="*/ 19050 h 558800"/>
              <a:gd name="connsiteX4" fmla="*/ 771525 w 812800"/>
              <a:gd name="connsiteY4" fmla="*/ 31750 h 558800"/>
              <a:gd name="connsiteX5" fmla="*/ 781050 w 812800"/>
              <a:gd name="connsiteY5" fmla="*/ 47625 h 558800"/>
              <a:gd name="connsiteX6" fmla="*/ 796925 w 812800"/>
              <a:gd name="connsiteY6" fmla="*/ 76200 h 558800"/>
              <a:gd name="connsiteX7" fmla="*/ 800100 w 812800"/>
              <a:gd name="connsiteY7" fmla="*/ 85725 h 558800"/>
              <a:gd name="connsiteX8" fmla="*/ 806450 w 812800"/>
              <a:gd name="connsiteY8" fmla="*/ 101600 h 558800"/>
              <a:gd name="connsiteX9" fmla="*/ 809625 w 812800"/>
              <a:gd name="connsiteY9" fmla="*/ 139700 h 558800"/>
              <a:gd name="connsiteX10" fmla="*/ 812800 w 812800"/>
              <a:gd name="connsiteY10" fmla="*/ 158750 h 558800"/>
              <a:gd name="connsiteX11" fmla="*/ 809625 w 812800"/>
              <a:gd name="connsiteY11" fmla="*/ 444500 h 558800"/>
              <a:gd name="connsiteX12" fmla="*/ 803275 w 812800"/>
              <a:gd name="connsiteY12" fmla="*/ 501650 h 558800"/>
              <a:gd name="connsiteX13" fmla="*/ 800100 w 812800"/>
              <a:gd name="connsiteY13" fmla="*/ 530225 h 558800"/>
              <a:gd name="connsiteX14" fmla="*/ 793750 w 812800"/>
              <a:gd name="connsiteY14" fmla="*/ 558800 h 55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2800" h="558800">
                <a:moveTo>
                  <a:pt x="0" y="0"/>
                </a:moveTo>
                <a:lnTo>
                  <a:pt x="79375" y="9525"/>
                </a:lnTo>
                <a:cubicBezTo>
                  <a:pt x="112562" y="12929"/>
                  <a:pt x="185566" y="15632"/>
                  <a:pt x="209550" y="15875"/>
                </a:cubicBezTo>
                <a:lnTo>
                  <a:pt x="749300" y="19050"/>
                </a:lnTo>
                <a:cubicBezTo>
                  <a:pt x="752889" y="20844"/>
                  <a:pt x="768159" y="27823"/>
                  <a:pt x="771525" y="31750"/>
                </a:cubicBezTo>
                <a:cubicBezTo>
                  <a:pt x="775541" y="36435"/>
                  <a:pt x="777779" y="42392"/>
                  <a:pt x="781050" y="47625"/>
                </a:cubicBezTo>
                <a:cubicBezTo>
                  <a:pt x="790599" y="62903"/>
                  <a:pt x="787068" y="54023"/>
                  <a:pt x="796925" y="76200"/>
                </a:cubicBezTo>
                <a:cubicBezTo>
                  <a:pt x="798284" y="79258"/>
                  <a:pt x="798925" y="82591"/>
                  <a:pt x="800100" y="85725"/>
                </a:cubicBezTo>
                <a:cubicBezTo>
                  <a:pt x="802101" y="91061"/>
                  <a:pt x="804333" y="96308"/>
                  <a:pt x="806450" y="101600"/>
                </a:cubicBezTo>
                <a:cubicBezTo>
                  <a:pt x="807508" y="114300"/>
                  <a:pt x="808218" y="127034"/>
                  <a:pt x="809625" y="139700"/>
                </a:cubicBezTo>
                <a:cubicBezTo>
                  <a:pt x="810336" y="146098"/>
                  <a:pt x="812800" y="152312"/>
                  <a:pt x="812800" y="158750"/>
                </a:cubicBezTo>
                <a:cubicBezTo>
                  <a:pt x="812800" y="254006"/>
                  <a:pt x="811492" y="349262"/>
                  <a:pt x="809625" y="444500"/>
                </a:cubicBezTo>
                <a:cubicBezTo>
                  <a:pt x="808881" y="482419"/>
                  <a:pt x="807047" y="473362"/>
                  <a:pt x="803275" y="501650"/>
                </a:cubicBezTo>
                <a:cubicBezTo>
                  <a:pt x="802008" y="511150"/>
                  <a:pt x="801220" y="520707"/>
                  <a:pt x="800100" y="530225"/>
                </a:cubicBezTo>
                <a:cubicBezTo>
                  <a:pt x="796963" y="556886"/>
                  <a:pt x="802919" y="549631"/>
                  <a:pt x="793750" y="558800"/>
                </a:cubicBez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Forme libre : forme 12">
            <a:extLst>
              <a:ext uri="{FF2B5EF4-FFF2-40B4-BE49-F238E27FC236}">
                <a16:creationId xmlns:a16="http://schemas.microsoft.com/office/drawing/2014/main" id="{5AEF56B4-4475-0EC5-6C74-75D90FEA9FF8}"/>
              </a:ext>
            </a:extLst>
          </p:cNvPr>
          <p:cNvSpPr/>
          <p:nvPr/>
        </p:nvSpPr>
        <p:spPr>
          <a:xfrm>
            <a:off x="2073205" y="2619590"/>
            <a:ext cx="2125972" cy="3481807"/>
          </a:xfrm>
          <a:custGeom>
            <a:avLst/>
            <a:gdLst>
              <a:gd name="connsiteX0" fmla="*/ 783772 w 2125972"/>
              <a:gd name="connsiteY0" fmla="*/ 2933171 h 3481807"/>
              <a:gd name="connsiteX1" fmla="*/ 723482 w 2125972"/>
              <a:gd name="connsiteY1" fmla="*/ 2928147 h 3481807"/>
              <a:gd name="connsiteX2" fmla="*/ 698361 w 2125972"/>
              <a:gd name="connsiteY2" fmla="*/ 2923123 h 3481807"/>
              <a:gd name="connsiteX3" fmla="*/ 562708 w 2125972"/>
              <a:gd name="connsiteY3" fmla="*/ 2918098 h 3481807"/>
              <a:gd name="connsiteX4" fmla="*/ 467249 w 2125972"/>
              <a:gd name="connsiteY4" fmla="*/ 2913074 h 3481807"/>
              <a:gd name="connsiteX5" fmla="*/ 125605 w 2125972"/>
              <a:gd name="connsiteY5" fmla="*/ 2918098 h 3481807"/>
              <a:gd name="connsiteX6" fmla="*/ 95460 w 2125972"/>
              <a:gd name="connsiteY6" fmla="*/ 2923123 h 3481807"/>
              <a:gd name="connsiteX7" fmla="*/ 65315 w 2125972"/>
              <a:gd name="connsiteY7" fmla="*/ 2933171 h 3481807"/>
              <a:gd name="connsiteX8" fmla="*/ 45218 w 2125972"/>
              <a:gd name="connsiteY8" fmla="*/ 2938195 h 3481807"/>
              <a:gd name="connsiteX9" fmla="*/ 20097 w 2125972"/>
              <a:gd name="connsiteY9" fmla="*/ 2978389 h 3481807"/>
              <a:gd name="connsiteX10" fmla="*/ 10049 w 2125972"/>
              <a:gd name="connsiteY10" fmla="*/ 3023606 h 3481807"/>
              <a:gd name="connsiteX11" fmla="*/ 0 w 2125972"/>
              <a:gd name="connsiteY11" fmla="*/ 3124090 h 3481807"/>
              <a:gd name="connsiteX12" fmla="*/ 5024 w 2125972"/>
              <a:gd name="connsiteY12" fmla="*/ 3370274 h 3481807"/>
              <a:gd name="connsiteX13" fmla="*/ 25121 w 2125972"/>
              <a:gd name="connsiteY13" fmla="*/ 3420516 h 3481807"/>
              <a:gd name="connsiteX14" fmla="*/ 40194 w 2125972"/>
              <a:gd name="connsiteY14" fmla="*/ 3430564 h 3481807"/>
              <a:gd name="connsiteX15" fmla="*/ 477297 w 2125972"/>
              <a:gd name="connsiteY15" fmla="*/ 3435589 h 3481807"/>
              <a:gd name="connsiteX16" fmla="*/ 668216 w 2125972"/>
              <a:gd name="connsiteY16" fmla="*/ 3450661 h 3481807"/>
              <a:gd name="connsiteX17" fmla="*/ 929473 w 2125972"/>
              <a:gd name="connsiteY17" fmla="*/ 3445637 h 3481807"/>
              <a:gd name="connsiteX18" fmla="*/ 989763 w 2125972"/>
              <a:gd name="connsiteY18" fmla="*/ 3440613 h 3481807"/>
              <a:gd name="connsiteX19" fmla="*/ 1070150 w 2125972"/>
              <a:gd name="connsiteY19" fmla="*/ 3435589 h 3481807"/>
              <a:gd name="connsiteX20" fmla="*/ 1341455 w 2125972"/>
              <a:gd name="connsiteY20" fmla="*/ 3430564 h 3481807"/>
              <a:gd name="connsiteX21" fmla="*/ 1467060 w 2125972"/>
              <a:gd name="connsiteY21" fmla="*/ 3425540 h 3481807"/>
              <a:gd name="connsiteX22" fmla="*/ 2095082 w 2125972"/>
              <a:gd name="connsiteY22" fmla="*/ 3410468 h 3481807"/>
              <a:gd name="connsiteX23" fmla="*/ 2100106 w 2125972"/>
              <a:gd name="connsiteY23" fmla="*/ 3395395 h 3481807"/>
              <a:gd name="connsiteX24" fmla="*/ 2110154 w 2125972"/>
              <a:gd name="connsiteY24" fmla="*/ 3325057 h 3481807"/>
              <a:gd name="connsiteX25" fmla="*/ 2115178 w 2125972"/>
              <a:gd name="connsiteY25" fmla="*/ 3244670 h 3481807"/>
              <a:gd name="connsiteX26" fmla="*/ 2105130 w 2125972"/>
              <a:gd name="connsiteY26" fmla="*/ 2943219 h 3481807"/>
              <a:gd name="connsiteX27" fmla="*/ 2100106 w 2125972"/>
              <a:gd name="connsiteY27" fmla="*/ 2817615 h 3481807"/>
              <a:gd name="connsiteX28" fmla="*/ 2110154 w 2125972"/>
              <a:gd name="connsiteY28" fmla="*/ 2491044 h 3481807"/>
              <a:gd name="connsiteX29" fmla="*/ 2115178 w 2125972"/>
              <a:gd name="connsiteY29" fmla="*/ 2465923 h 3481807"/>
              <a:gd name="connsiteX30" fmla="*/ 2125227 w 2125972"/>
              <a:gd name="connsiteY30" fmla="*/ 2164472 h 3481807"/>
              <a:gd name="connsiteX31" fmla="*/ 2115178 w 2125972"/>
              <a:gd name="connsiteY31" fmla="*/ 1918287 h 3481807"/>
              <a:gd name="connsiteX32" fmla="*/ 2110154 w 2125972"/>
              <a:gd name="connsiteY32" fmla="*/ 1903215 h 3481807"/>
              <a:gd name="connsiteX33" fmla="*/ 2044840 w 2125972"/>
              <a:gd name="connsiteY33" fmla="*/ 1873070 h 3481807"/>
              <a:gd name="connsiteX34" fmla="*/ 2004646 w 2125972"/>
              <a:gd name="connsiteY34" fmla="*/ 1868046 h 3481807"/>
              <a:gd name="connsiteX35" fmla="*/ 1909187 w 2125972"/>
              <a:gd name="connsiteY35" fmla="*/ 1863022 h 3481807"/>
              <a:gd name="connsiteX36" fmla="*/ 1527350 w 2125972"/>
              <a:gd name="connsiteY36" fmla="*/ 1857997 h 3481807"/>
              <a:gd name="connsiteX37" fmla="*/ 1361552 w 2125972"/>
              <a:gd name="connsiteY37" fmla="*/ 1847949 h 3481807"/>
              <a:gd name="connsiteX38" fmla="*/ 1346479 w 2125972"/>
              <a:gd name="connsiteY38" fmla="*/ 1842925 h 3481807"/>
              <a:gd name="connsiteX39" fmla="*/ 1321358 w 2125972"/>
              <a:gd name="connsiteY39" fmla="*/ 1822828 h 3481807"/>
              <a:gd name="connsiteX40" fmla="*/ 1301262 w 2125972"/>
              <a:gd name="connsiteY40" fmla="*/ 1787659 h 3481807"/>
              <a:gd name="connsiteX41" fmla="*/ 1296238 w 2125972"/>
              <a:gd name="connsiteY41" fmla="*/ 1752490 h 3481807"/>
              <a:gd name="connsiteX42" fmla="*/ 1291213 w 2125972"/>
              <a:gd name="connsiteY42" fmla="*/ 1732393 h 3481807"/>
              <a:gd name="connsiteX43" fmla="*/ 1286189 w 2125972"/>
              <a:gd name="connsiteY43" fmla="*/ 1667079 h 3481807"/>
              <a:gd name="connsiteX44" fmla="*/ 1281165 w 2125972"/>
              <a:gd name="connsiteY44" fmla="*/ 1626885 h 3481807"/>
              <a:gd name="connsiteX45" fmla="*/ 1276141 w 2125972"/>
              <a:gd name="connsiteY45" fmla="*/ 1496257 h 3481807"/>
              <a:gd name="connsiteX46" fmla="*/ 1271117 w 2125972"/>
              <a:gd name="connsiteY46" fmla="*/ 1420894 h 3481807"/>
              <a:gd name="connsiteX47" fmla="*/ 1276141 w 2125972"/>
              <a:gd name="connsiteY47" fmla="*/ 933549 h 3481807"/>
              <a:gd name="connsiteX48" fmla="*/ 1281165 w 2125972"/>
              <a:gd name="connsiteY48" fmla="*/ 833065 h 3481807"/>
              <a:gd name="connsiteX49" fmla="*/ 1286189 w 2125972"/>
              <a:gd name="connsiteY49" fmla="*/ 647171 h 3481807"/>
              <a:gd name="connsiteX50" fmla="*/ 1281165 w 2125972"/>
              <a:gd name="connsiteY50" fmla="*/ 149778 h 3481807"/>
              <a:gd name="connsiteX51" fmla="*/ 1276141 w 2125972"/>
              <a:gd name="connsiteY51" fmla="*/ 29197 h 3481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125972" h="3481807">
                <a:moveTo>
                  <a:pt x="783772" y="2933171"/>
                </a:moveTo>
                <a:cubicBezTo>
                  <a:pt x="763675" y="2931496"/>
                  <a:pt x="743510" y="2930503"/>
                  <a:pt x="723482" y="2928147"/>
                </a:cubicBezTo>
                <a:cubicBezTo>
                  <a:pt x="715001" y="2927149"/>
                  <a:pt x="706884" y="2923656"/>
                  <a:pt x="698361" y="2923123"/>
                </a:cubicBezTo>
                <a:cubicBezTo>
                  <a:pt x="653200" y="2920300"/>
                  <a:pt x="607914" y="2920064"/>
                  <a:pt x="562708" y="2918098"/>
                </a:cubicBezTo>
                <a:lnTo>
                  <a:pt x="467249" y="2913074"/>
                </a:lnTo>
                <a:lnTo>
                  <a:pt x="125605" y="2918098"/>
                </a:lnTo>
                <a:cubicBezTo>
                  <a:pt x="115422" y="2918373"/>
                  <a:pt x="105343" y="2920652"/>
                  <a:pt x="95460" y="2923123"/>
                </a:cubicBezTo>
                <a:cubicBezTo>
                  <a:pt x="85184" y="2925692"/>
                  <a:pt x="75591" y="2930602"/>
                  <a:pt x="65315" y="2933171"/>
                </a:cubicBezTo>
                <a:lnTo>
                  <a:pt x="45218" y="2938195"/>
                </a:lnTo>
                <a:cubicBezTo>
                  <a:pt x="33361" y="2954004"/>
                  <a:pt x="26994" y="2959996"/>
                  <a:pt x="20097" y="2978389"/>
                </a:cubicBezTo>
                <a:cubicBezTo>
                  <a:pt x="17387" y="2985617"/>
                  <a:pt x="11004" y="3017875"/>
                  <a:pt x="10049" y="3023606"/>
                </a:cubicBezTo>
                <a:cubicBezTo>
                  <a:pt x="3093" y="3065337"/>
                  <a:pt x="3797" y="3074728"/>
                  <a:pt x="0" y="3124090"/>
                </a:cubicBezTo>
                <a:cubicBezTo>
                  <a:pt x="1675" y="3206151"/>
                  <a:pt x="2195" y="3288244"/>
                  <a:pt x="5024" y="3370274"/>
                </a:cubicBezTo>
                <a:cubicBezTo>
                  <a:pt x="7190" y="3433093"/>
                  <a:pt x="-3136" y="3406388"/>
                  <a:pt x="25121" y="3420516"/>
                </a:cubicBezTo>
                <a:cubicBezTo>
                  <a:pt x="30522" y="3423216"/>
                  <a:pt x="34159" y="3430363"/>
                  <a:pt x="40194" y="3430564"/>
                </a:cubicBezTo>
                <a:cubicBezTo>
                  <a:pt x="185824" y="3435418"/>
                  <a:pt x="331596" y="3433914"/>
                  <a:pt x="477297" y="3435589"/>
                </a:cubicBezTo>
                <a:lnTo>
                  <a:pt x="668216" y="3450661"/>
                </a:lnTo>
                <a:lnTo>
                  <a:pt x="929473" y="3445637"/>
                </a:lnTo>
                <a:cubicBezTo>
                  <a:pt x="949629" y="3445007"/>
                  <a:pt x="969648" y="3442050"/>
                  <a:pt x="989763" y="3440613"/>
                </a:cubicBezTo>
                <a:cubicBezTo>
                  <a:pt x="1016543" y="3438700"/>
                  <a:pt x="1043313" y="3436356"/>
                  <a:pt x="1070150" y="3435589"/>
                </a:cubicBezTo>
                <a:cubicBezTo>
                  <a:pt x="1160564" y="3433006"/>
                  <a:pt x="1251020" y="3432239"/>
                  <a:pt x="1341455" y="3430564"/>
                </a:cubicBezTo>
                <a:cubicBezTo>
                  <a:pt x="1383323" y="3428889"/>
                  <a:pt x="1425162" y="3426106"/>
                  <a:pt x="1467060" y="3425540"/>
                </a:cubicBezTo>
                <a:cubicBezTo>
                  <a:pt x="2093168" y="3417079"/>
                  <a:pt x="1939285" y="3566249"/>
                  <a:pt x="2095082" y="3410468"/>
                </a:cubicBezTo>
                <a:cubicBezTo>
                  <a:pt x="2096757" y="3405444"/>
                  <a:pt x="2098957" y="3400565"/>
                  <a:pt x="2100106" y="3395395"/>
                </a:cubicBezTo>
                <a:cubicBezTo>
                  <a:pt x="2104245" y="3376768"/>
                  <a:pt x="2107981" y="3342440"/>
                  <a:pt x="2110154" y="3325057"/>
                </a:cubicBezTo>
                <a:cubicBezTo>
                  <a:pt x="2111829" y="3298261"/>
                  <a:pt x="2115178" y="3271518"/>
                  <a:pt x="2115178" y="3244670"/>
                </a:cubicBezTo>
                <a:cubicBezTo>
                  <a:pt x="2115178" y="3137258"/>
                  <a:pt x="2109572" y="3047608"/>
                  <a:pt x="2105130" y="2943219"/>
                </a:cubicBezTo>
                <a:cubicBezTo>
                  <a:pt x="2103349" y="2901355"/>
                  <a:pt x="2101781" y="2859483"/>
                  <a:pt x="2100106" y="2817615"/>
                </a:cubicBezTo>
                <a:cubicBezTo>
                  <a:pt x="2101348" y="2749306"/>
                  <a:pt x="2096710" y="2591875"/>
                  <a:pt x="2110154" y="2491044"/>
                </a:cubicBezTo>
                <a:cubicBezTo>
                  <a:pt x="2111283" y="2482579"/>
                  <a:pt x="2113503" y="2474297"/>
                  <a:pt x="2115178" y="2465923"/>
                </a:cubicBezTo>
                <a:cubicBezTo>
                  <a:pt x="2125991" y="2346977"/>
                  <a:pt x="2127110" y="2349008"/>
                  <a:pt x="2125227" y="2164472"/>
                </a:cubicBezTo>
                <a:cubicBezTo>
                  <a:pt x="2124389" y="2082346"/>
                  <a:pt x="2119909" y="2000281"/>
                  <a:pt x="2115178" y="1918287"/>
                </a:cubicBezTo>
                <a:cubicBezTo>
                  <a:pt x="2114873" y="1913000"/>
                  <a:pt x="2113544" y="1907283"/>
                  <a:pt x="2110154" y="1903215"/>
                </a:cubicBezTo>
                <a:cubicBezTo>
                  <a:pt x="2096510" y="1886842"/>
                  <a:pt x="2061644" y="1875170"/>
                  <a:pt x="2044840" y="1873070"/>
                </a:cubicBezTo>
                <a:cubicBezTo>
                  <a:pt x="2031442" y="1871395"/>
                  <a:pt x="2018111" y="1869043"/>
                  <a:pt x="2004646" y="1868046"/>
                </a:cubicBezTo>
                <a:cubicBezTo>
                  <a:pt x="1972869" y="1865692"/>
                  <a:pt x="1941044" y="1863693"/>
                  <a:pt x="1909187" y="1863022"/>
                </a:cubicBezTo>
                <a:lnTo>
                  <a:pt x="1527350" y="1857997"/>
                </a:lnTo>
                <a:cubicBezTo>
                  <a:pt x="1469334" y="1855925"/>
                  <a:pt x="1416087" y="1861582"/>
                  <a:pt x="1361552" y="1847949"/>
                </a:cubicBezTo>
                <a:cubicBezTo>
                  <a:pt x="1356414" y="1846665"/>
                  <a:pt x="1351503" y="1844600"/>
                  <a:pt x="1346479" y="1842925"/>
                </a:cubicBezTo>
                <a:cubicBezTo>
                  <a:pt x="1338105" y="1836226"/>
                  <a:pt x="1328149" y="1831128"/>
                  <a:pt x="1321358" y="1822828"/>
                </a:cubicBezTo>
                <a:cubicBezTo>
                  <a:pt x="1312808" y="1812378"/>
                  <a:pt x="1305803" y="1800374"/>
                  <a:pt x="1301262" y="1787659"/>
                </a:cubicBezTo>
                <a:cubicBezTo>
                  <a:pt x="1297279" y="1776507"/>
                  <a:pt x="1298356" y="1764141"/>
                  <a:pt x="1296238" y="1752490"/>
                </a:cubicBezTo>
                <a:cubicBezTo>
                  <a:pt x="1295003" y="1745696"/>
                  <a:pt x="1292888" y="1739092"/>
                  <a:pt x="1291213" y="1732393"/>
                </a:cubicBezTo>
                <a:cubicBezTo>
                  <a:pt x="1289538" y="1710622"/>
                  <a:pt x="1288259" y="1688816"/>
                  <a:pt x="1286189" y="1667079"/>
                </a:cubicBezTo>
                <a:cubicBezTo>
                  <a:pt x="1284909" y="1653638"/>
                  <a:pt x="1281958" y="1640364"/>
                  <a:pt x="1281165" y="1626885"/>
                </a:cubicBezTo>
                <a:cubicBezTo>
                  <a:pt x="1278606" y="1583385"/>
                  <a:pt x="1278264" y="1539780"/>
                  <a:pt x="1276141" y="1496257"/>
                </a:cubicBezTo>
                <a:cubicBezTo>
                  <a:pt x="1274914" y="1471110"/>
                  <a:pt x="1272792" y="1446015"/>
                  <a:pt x="1271117" y="1420894"/>
                </a:cubicBezTo>
                <a:cubicBezTo>
                  <a:pt x="1272792" y="1258446"/>
                  <a:pt x="1273364" y="1095982"/>
                  <a:pt x="1276141" y="933549"/>
                </a:cubicBezTo>
                <a:cubicBezTo>
                  <a:pt x="1276714" y="900017"/>
                  <a:pt x="1279989" y="866581"/>
                  <a:pt x="1281165" y="833065"/>
                </a:cubicBezTo>
                <a:cubicBezTo>
                  <a:pt x="1283339" y="771116"/>
                  <a:pt x="1284514" y="709136"/>
                  <a:pt x="1286189" y="647171"/>
                </a:cubicBezTo>
                <a:cubicBezTo>
                  <a:pt x="1284514" y="481373"/>
                  <a:pt x="1283975" y="315560"/>
                  <a:pt x="1281165" y="149778"/>
                </a:cubicBezTo>
                <a:cubicBezTo>
                  <a:pt x="1275701" y="-172615"/>
                  <a:pt x="1276141" y="143621"/>
                  <a:pt x="1276141" y="29197"/>
                </a:cubicBez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ZoneTexte 13">
            <a:extLst>
              <a:ext uri="{FF2B5EF4-FFF2-40B4-BE49-F238E27FC236}">
                <a16:creationId xmlns:a16="http://schemas.microsoft.com/office/drawing/2014/main" id="{28AC7D2A-592F-9414-FD36-679F0F7F936A}"/>
              </a:ext>
            </a:extLst>
          </p:cNvPr>
          <p:cNvSpPr txBox="1"/>
          <p:nvPr/>
        </p:nvSpPr>
        <p:spPr>
          <a:xfrm>
            <a:off x="2265668" y="4540759"/>
            <a:ext cx="318782" cy="369332"/>
          </a:xfrm>
          <a:prstGeom prst="rect">
            <a:avLst/>
          </a:prstGeom>
          <a:noFill/>
        </p:spPr>
        <p:txBody>
          <a:bodyPr wrap="square" rtlCol="0">
            <a:spAutoFit/>
          </a:bodyPr>
          <a:lstStyle/>
          <a:p>
            <a:r>
              <a:rPr lang="fr-FR" dirty="0">
                <a:solidFill>
                  <a:srgbClr val="FF0000"/>
                </a:solidFill>
              </a:rPr>
              <a:t>1</a:t>
            </a:r>
          </a:p>
        </p:txBody>
      </p:sp>
      <p:sp>
        <p:nvSpPr>
          <p:cNvPr id="15" name="ZoneTexte 14">
            <a:extLst>
              <a:ext uri="{FF2B5EF4-FFF2-40B4-BE49-F238E27FC236}">
                <a16:creationId xmlns:a16="http://schemas.microsoft.com/office/drawing/2014/main" id="{E0AA3667-BB73-A30F-B473-7C1CE2FBFECB}"/>
              </a:ext>
            </a:extLst>
          </p:cNvPr>
          <p:cNvSpPr txBox="1"/>
          <p:nvPr/>
        </p:nvSpPr>
        <p:spPr>
          <a:xfrm>
            <a:off x="2831459" y="5560056"/>
            <a:ext cx="318782" cy="369332"/>
          </a:xfrm>
          <a:prstGeom prst="rect">
            <a:avLst/>
          </a:prstGeom>
          <a:noFill/>
        </p:spPr>
        <p:txBody>
          <a:bodyPr wrap="square" rtlCol="0">
            <a:spAutoFit/>
          </a:bodyPr>
          <a:lstStyle/>
          <a:p>
            <a:r>
              <a:rPr lang="fr-FR" dirty="0">
                <a:solidFill>
                  <a:srgbClr val="FF0000"/>
                </a:solidFill>
              </a:rPr>
              <a:t>2</a:t>
            </a:r>
          </a:p>
        </p:txBody>
      </p:sp>
      <p:sp>
        <p:nvSpPr>
          <p:cNvPr id="16" name="Rectangle 15">
            <a:extLst>
              <a:ext uri="{FF2B5EF4-FFF2-40B4-BE49-F238E27FC236}">
                <a16:creationId xmlns:a16="http://schemas.microsoft.com/office/drawing/2014/main" id="{19380E5F-49C6-F20C-633C-40312A08F8CF}"/>
              </a:ext>
            </a:extLst>
          </p:cNvPr>
          <p:cNvSpPr/>
          <p:nvPr/>
        </p:nvSpPr>
        <p:spPr>
          <a:xfrm>
            <a:off x="969723" y="5177581"/>
            <a:ext cx="594920" cy="1288059"/>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Rectangle 16">
            <a:extLst>
              <a:ext uri="{FF2B5EF4-FFF2-40B4-BE49-F238E27FC236}">
                <a16:creationId xmlns:a16="http://schemas.microsoft.com/office/drawing/2014/main" id="{B2D26830-022B-6924-8F24-E622903121FE}"/>
              </a:ext>
            </a:extLst>
          </p:cNvPr>
          <p:cNvSpPr/>
          <p:nvPr/>
        </p:nvSpPr>
        <p:spPr>
          <a:xfrm>
            <a:off x="3183313" y="4705350"/>
            <a:ext cx="420960" cy="1152526"/>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ZoneTexte 17">
            <a:extLst>
              <a:ext uri="{FF2B5EF4-FFF2-40B4-BE49-F238E27FC236}">
                <a16:creationId xmlns:a16="http://schemas.microsoft.com/office/drawing/2014/main" id="{082E9164-7CBA-5B28-9EEC-2444BD9A0A96}"/>
              </a:ext>
            </a:extLst>
          </p:cNvPr>
          <p:cNvSpPr txBox="1"/>
          <p:nvPr/>
        </p:nvSpPr>
        <p:spPr>
          <a:xfrm>
            <a:off x="624730" y="5138458"/>
            <a:ext cx="318782" cy="369332"/>
          </a:xfrm>
          <a:prstGeom prst="rect">
            <a:avLst/>
          </a:prstGeom>
          <a:noFill/>
        </p:spPr>
        <p:txBody>
          <a:bodyPr wrap="square" rtlCol="0">
            <a:spAutoFit/>
          </a:bodyPr>
          <a:lstStyle/>
          <a:p>
            <a:r>
              <a:rPr lang="fr-FR" dirty="0">
                <a:solidFill>
                  <a:srgbClr val="00B0F0"/>
                </a:solidFill>
              </a:rPr>
              <a:t>1</a:t>
            </a:r>
          </a:p>
        </p:txBody>
      </p:sp>
      <p:sp>
        <p:nvSpPr>
          <p:cNvPr id="19" name="ZoneTexte 18">
            <a:extLst>
              <a:ext uri="{FF2B5EF4-FFF2-40B4-BE49-F238E27FC236}">
                <a16:creationId xmlns:a16="http://schemas.microsoft.com/office/drawing/2014/main" id="{ACD2F6F0-6ED5-5FD2-5F75-255C2DF3EDBD}"/>
              </a:ext>
            </a:extLst>
          </p:cNvPr>
          <p:cNvSpPr txBox="1"/>
          <p:nvPr/>
        </p:nvSpPr>
        <p:spPr>
          <a:xfrm>
            <a:off x="3604273" y="4859338"/>
            <a:ext cx="318782" cy="369332"/>
          </a:xfrm>
          <a:prstGeom prst="rect">
            <a:avLst/>
          </a:prstGeom>
          <a:noFill/>
        </p:spPr>
        <p:txBody>
          <a:bodyPr wrap="square" rtlCol="0">
            <a:spAutoFit/>
          </a:bodyPr>
          <a:lstStyle/>
          <a:p>
            <a:r>
              <a:rPr lang="fr-FR" dirty="0">
                <a:solidFill>
                  <a:srgbClr val="00B0F0"/>
                </a:solidFill>
              </a:rPr>
              <a:t>2</a:t>
            </a:r>
          </a:p>
        </p:txBody>
      </p:sp>
      <p:sp>
        <p:nvSpPr>
          <p:cNvPr id="20" name="ZoneTexte 19">
            <a:extLst>
              <a:ext uri="{FF2B5EF4-FFF2-40B4-BE49-F238E27FC236}">
                <a16:creationId xmlns:a16="http://schemas.microsoft.com/office/drawing/2014/main" id="{ADEBEFBB-92DE-42CF-68A4-D68D38971741}"/>
              </a:ext>
            </a:extLst>
          </p:cNvPr>
          <p:cNvSpPr txBox="1"/>
          <p:nvPr/>
        </p:nvSpPr>
        <p:spPr>
          <a:xfrm>
            <a:off x="4366171" y="745420"/>
            <a:ext cx="7056476" cy="6186309"/>
          </a:xfrm>
          <a:prstGeom prst="rect">
            <a:avLst/>
          </a:prstGeom>
          <a:noFill/>
        </p:spPr>
        <p:txBody>
          <a:bodyPr wrap="square" rtlCol="0">
            <a:spAutoFit/>
          </a:bodyPr>
          <a:lstStyle/>
          <a:p>
            <a:pPr algn="just"/>
            <a:r>
              <a:rPr lang="fr-FR" sz="1200" dirty="0"/>
              <a:t>Le chemin rouge :</a:t>
            </a:r>
          </a:p>
          <a:p>
            <a:pPr marL="171450" indent="-171450" algn="just">
              <a:buFontTx/>
              <a:buChar char="-"/>
            </a:pPr>
            <a:r>
              <a:rPr lang="fr-FR" sz="1200" dirty="0"/>
              <a:t>Nécessaire de le suivre pour atteindre la salle du boss.</a:t>
            </a:r>
          </a:p>
          <a:p>
            <a:pPr algn="just"/>
            <a:endParaRPr lang="fr-FR" sz="1200" dirty="0"/>
          </a:p>
          <a:p>
            <a:pPr algn="just"/>
            <a:r>
              <a:rPr lang="fr-FR" sz="1200" dirty="0">
                <a:solidFill>
                  <a:srgbClr val="FF0000"/>
                </a:solidFill>
              </a:rPr>
              <a:t>1</a:t>
            </a:r>
            <a:r>
              <a:rPr lang="fr-FR" sz="1200" dirty="0"/>
              <a:t> : premier choix </a:t>
            </a:r>
          </a:p>
          <a:p>
            <a:pPr marL="171450" indent="-171450" algn="just">
              <a:buFontTx/>
              <a:buChar char="-"/>
            </a:pPr>
            <a:r>
              <a:rPr lang="fr-FR" sz="1200" dirty="0"/>
              <a:t>Séparation du parcours</a:t>
            </a:r>
          </a:p>
          <a:p>
            <a:pPr marL="171450" indent="-171450" algn="just">
              <a:buFontTx/>
              <a:buChar char="-"/>
            </a:pPr>
            <a:r>
              <a:rPr lang="fr-FR" sz="1200" dirty="0"/>
              <a:t>En allant au dessus, on découvre un combat qui nous prépare à celui contre le boss. (salle et pattern de danger moins important)</a:t>
            </a:r>
          </a:p>
          <a:p>
            <a:pPr marL="171450" indent="-171450" algn="just">
              <a:buFontTx/>
              <a:buChar char="-"/>
            </a:pPr>
            <a:r>
              <a:rPr lang="fr-FR" sz="1200" dirty="0"/>
              <a:t>Découverte d’un objet dont on ne connait pas encore l’utilité.</a:t>
            </a:r>
          </a:p>
          <a:p>
            <a:pPr marL="171450" indent="-171450" algn="just">
              <a:buFontTx/>
              <a:buChar char="-"/>
            </a:pPr>
            <a:r>
              <a:rPr lang="fr-FR" sz="1200" dirty="0"/>
              <a:t>Si on va à droite…</a:t>
            </a:r>
          </a:p>
          <a:p>
            <a:pPr marL="171450" indent="-171450" algn="just">
              <a:buFontTx/>
              <a:buChar char="-"/>
            </a:pPr>
            <a:endParaRPr lang="fr-FR" sz="1200" dirty="0"/>
          </a:p>
          <a:p>
            <a:pPr algn="just"/>
            <a:r>
              <a:rPr lang="fr-FR" sz="1200" dirty="0">
                <a:solidFill>
                  <a:srgbClr val="FF0000"/>
                </a:solidFill>
              </a:rPr>
              <a:t>2</a:t>
            </a:r>
            <a:r>
              <a:rPr lang="fr-FR" sz="1200" dirty="0"/>
              <a:t> : le soft bloque</a:t>
            </a:r>
          </a:p>
          <a:p>
            <a:pPr marL="171450" indent="-171450" algn="just">
              <a:buFontTx/>
              <a:buChar char="-"/>
            </a:pPr>
            <a:r>
              <a:rPr lang="fr-FR" sz="1200" dirty="0"/>
              <a:t>Montrer au joueur qu’il est possible d’utiliser cette objet pour détruire des éléments du décor.</a:t>
            </a:r>
          </a:p>
          <a:p>
            <a:pPr marL="171450" indent="-171450" algn="just">
              <a:buFontTx/>
              <a:buChar char="-"/>
            </a:pPr>
            <a:r>
              <a:rPr lang="fr-FR" sz="1200" dirty="0"/>
              <a:t>Si le joueur n’avait pas encore récupéré l’objet, il devra revenir sur ses pas pour emprunter l’autre chemin et ainsi débloquer l’objet.</a:t>
            </a:r>
          </a:p>
          <a:p>
            <a:pPr marL="171450" indent="-171450" algn="just">
              <a:buFontTx/>
              <a:buChar char="-"/>
            </a:pPr>
            <a:r>
              <a:rPr lang="fr-FR" sz="1200" dirty="0"/>
              <a:t>En montrant au joueur qu’il est possible de détruire un élément précis du décor, il peut continuer son chemin sans encombre. Cependant, il peut aussi développer l’envie de détruire ce même élément dans d’autres endroits du niveau. </a:t>
            </a:r>
          </a:p>
          <a:p>
            <a:pPr marL="171450" indent="-171450" algn="just">
              <a:buFontTx/>
              <a:buChar char="-"/>
            </a:pPr>
            <a:r>
              <a:rPr lang="fr-FR" sz="1200" dirty="0"/>
              <a:t>Grâce à l’accès rapide qui existe entre l’entrée de la crypte (la chapelle) et la fontaine marchande, il est possible d’aller acheter des nouveaux objets pour d’ores et déjà libérer de nouveaux accès. Ces nouveaux accès pourront débloquer d’autres lieux mais aussi créer des raccourcis au sein de la crypte. Ces raccourcis peuvent êtres utiles en cas de défaite contre le boss.</a:t>
            </a:r>
          </a:p>
          <a:p>
            <a:pPr algn="just"/>
            <a:endParaRPr lang="fr-FR" sz="1200" dirty="0"/>
          </a:p>
          <a:p>
            <a:pPr algn="just"/>
            <a:r>
              <a:rPr lang="fr-FR" sz="1200" dirty="0"/>
              <a:t>Les zones bleues :</a:t>
            </a:r>
          </a:p>
          <a:p>
            <a:pPr algn="just"/>
            <a:r>
              <a:rPr lang="fr-FR" sz="1200" dirty="0">
                <a:solidFill>
                  <a:srgbClr val="00B0F0"/>
                </a:solidFill>
              </a:rPr>
              <a:t>1</a:t>
            </a:r>
            <a:r>
              <a:rPr lang="fr-FR" sz="1200" dirty="0"/>
              <a:t> : Monter qu’il existe de l’exploration y compris dans le donjon. Permet de montrer dès le début l’architecture du niveau -&gt; il existe des connexions entre les différentes cellules.</a:t>
            </a:r>
          </a:p>
          <a:p>
            <a:pPr algn="just"/>
            <a:r>
              <a:rPr lang="fr-FR" sz="1200" dirty="0">
                <a:solidFill>
                  <a:srgbClr val="00B0F0"/>
                </a:solidFill>
              </a:rPr>
              <a:t>2</a:t>
            </a:r>
            <a:r>
              <a:rPr lang="fr-FR" sz="1200" dirty="0"/>
              <a:t> : Deuxième zone d’exploration avec omniprésence du danger -&gt; choix entre la sécurité ou la prise de risque.</a:t>
            </a:r>
          </a:p>
          <a:p>
            <a:pPr algn="just"/>
            <a:endParaRPr lang="fr-FR" sz="1200" dirty="0"/>
          </a:p>
          <a:p>
            <a:pPr algn="just"/>
            <a:r>
              <a:rPr lang="fr-FR" sz="1200" dirty="0"/>
              <a:t>D’une manière générale, ce donjon oblige le joueur à utiliser de manière efficace la capacité à devenir intangible et la capacité à voler. L’accès à une salle peut être entièrement bloqué par une grille ou un trou. Le combat contre le boss sera rythmé par une esquive de ses attaques et vol pardessus le danger présent dans la salle.</a:t>
            </a:r>
          </a:p>
          <a:p>
            <a:pPr algn="just"/>
            <a:endParaRPr lang="fr-FR" sz="1200" dirty="0"/>
          </a:p>
        </p:txBody>
      </p:sp>
    </p:spTree>
    <p:extLst>
      <p:ext uri="{BB962C8B-B14F-4D97-AF65-F5344CB8AC3E}">
        <p14:creationId xmlns:p14="http://schemas.microsoft.com/office/powerpoint/2010/main" val="42161021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0D045D7A-F6BB-5ADF-12CD-AA5E02AD4B4A}"/>
              </a:ext>
            </a:extLst>
          </p:cNvPr>
          <p:cNvSpPr txBox="1"/>
          <p:nvPr/>
        </p:nvSpPr>
        <p:spPr>
          <a:xfrm>
            <a:off x="1155032" y="176463"/>
            <a:ext cx="5883331" cy="646331"/>
          </a:xfrm>
          <a:prstGeom prst="rect">
            <a:avLst/>
          </a:prstGeom>
          <a:noFill/>
        </p:spPr>
        <p:txBody>
          <a:bodyPr wrap="square" rtlCol="0">
            <a:spAutoFit/>
          </a:bodyPr>
          <a:lstStyle/>
          <a:p>
            <a:r>
              <a:rPr lang="fr-FR" sz="3600" dirty="0"/>
              <a:t>La recherche * des couleurs</a:t>
            </a:r>
          </a:p>
        </p:txBody>
      </p:sp>
      <p:pic>
        <p:nvPicPr>
          <p:cNvPr id="6" name="Image 5">
            <a:extLst>
              <a:ext uri="{FF2B5EF4-FFF2-40B4-BE49-F238E27FC236}">
                <a16:creationId xmlns:a16="http://schemas.microsoft.com/office/drawing/2014/main" id="{CE47AE7D-E4A1-5829-6391-020A14A356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77590" y="4673309"/>
            <a:ext cx="2918324" cy="1641558"/>
          </a:xfrm>
          <a:prstGeom prst="rect">
            <a:avLst/>
          </a:prstGeom>
        </p:spPr>
      </p:pic>
      <p:pic>
        <p:nvPicPr>
          <p:cNvPr id="8" name="Image 7">
            <a:extLst>
              <a:ext uri="{FF2B5EF4-FFF2-40B4-BE49-F238E27FC236}">
                <a16:creationId xmlns:a16="http://schemas.microsoft.com/office/drawing/2014/main" id="{191D1C99-EDC9-D66F-B973-A760233E09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77590" y="255953"/>
            <a:ext cx="2918324" cy="1641558"/>
          </a:xfrm>
          <a:prstGeom prst="rect">
            <a:avLst/>
          </a:prstGeom>
        </p:spPr>
      </p:pic>
      <p:pic>
        <p:nvPicPr>
          <p:cNvPr id="10" name="Image 9">
            <a:extLst>
              <a:ext uri="{FF2B5EF4-FFF2-40B4-BE49-F238E27FC236}">
                <a16:creationId xmlns:a16="http://schemas.microsoft.com/office/drawing/2014/main" id="{A8B16E66-620C-65C7-D7F9-D8C06A15B3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35570" y="3655869"/>
            <a:ext cx="2918324" cy="1641558"/>
          </a:xfrm>
          <a:prstGeom prst="rect">
            <a:avLst/>
          </a:prstGeom>
        </p:spPr>
      </p:pic>
      <p:pic>
        <p:nvPicPr>
          <p:cNvPr id="12" name="Image 11">
            <a:extLst>
              <a:ext uri="{FF2B5EF4-FFF2-40B4-BE49-F238E27FC236}">
                <a16:creationId xmlns:a16="http://schemas.microsoft.com/office/drawing/2014/main" id="{C28E3FB6-4BD0-433E-64E6-5AC262A2DBA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35570" y="1447191"/>
            <a:ext cx="2918324" cy="1641558"/>
          </a:xfrm>
          <a:prstGeom prst="rect">
            <a:avLst/>
          </a:prstGeom>
        </p:spPr>
      </p:pic>
      <p:sp>
        <p:nvSpPr>
          <p:cNvPr id="13" name="ZoneTexte 12">
            <a:extLst>
              <a:ext uri="{FF2B5EF4-FFF2-40B4-BE49-F238E27FC236}">
                <a16:creationId xmlns:a16="http://schemas.microsoft.com/office/drawing/2014/main" id="{80B3042E-2C3D-6C55-9EA7-B7CA52081FC0}"/>
              </a:ext>
            </a:extLst>
          </p:cNvPr>
          <p:cNvSpPr txBox="1"/>
          <p:nvPr/>
        </p:nvSpPr>
        <p:spPr>
          <a:xfrm>
            <a:off x="7877262" y="1922678"/>
            <a:ext cx="1870745" cy="369332"/>
          </a:xfrm>
          <a:prstGeom prst="rect">
            <a:avLst/>
          </a:prstGeom>
          <a:noFill/>
        </p:spPr>
        <p:txBody>
          <a:bodyPr wrap="square" rtlCol="0">
            <a:spAutoFit/>
          </a:bodyPr>
          <a:lstStyle/>
          <a:p>
            <a:r>
              <a:rPr lang="fr-FR" dirty="0"/>
              <a:t>Jardin</a:t>
            </a:r>
          </a:p>
        </p:txBody>
      </p:sp>
      <p:sp>
        <p:nvSpPr>
          <p:cNvPr id="15" name="ZoneTexte 14">
            <a:extLst>
              <a:ext uri="{FF2B5EF4-FFF2-40B4-BE49-F238E27FC236}">
                <a16:creationId xmlns:a16="http://schemas.microsoft.com/office/drawing/2014/main" id="{22794FD7-5022-29A3-A012-E5638C2B5883}"/>
              </a:ext>
            </a:extLst>
          </p:cNvPr>
          <p:cNvSpPr txBox="1"/>
          <p:nvPr/>
        </p:nvSpPr>
        <p:spPr>
          <a:xfrm>
            <a:off x="7894039" y="6340459"/>
            <a:ext cx="1870745" cy="369332"/>
          </a:xfrm>
          <a:prstGeom prst="rect">
            <a:avLst/>
          </a:prstGeom>
          <a:noFill/>
        </p:spPr>
        <p:txBody>
          <a:bodyPr wrap="square" rtlCol="0">
            <a:spAutoFit/>
          </a:bodyPr>
          <a:lstStyle/>
          <a:p>
            <a:r>
              <a:rPr lang="fr-FR" dirty="0"/>
              <a:t>Crypte</a:t>
            </a:r>
          </a:p>
        </p:txBody>
      </p:sp>
      <p:sp>
        <p:nvSpPr>
          <p:cNvPr id="16" name="ZoneTexte 15">
            <a:extLst>
              <a:ext uri="{FF2B5EF4-FFF2-40B4-BE49-F238E27FC236}">
                <a16:creationId xmlns:a16="http://schemas.microsoft.com/office/drawing/2014/main" id="{61C0E580-E4B7-44CF-B724-9711A16CC28C}"/>
              </a:ext>
            </a:extLst>
          </p:cNvPr>
          <p:cNvSpPr txBox="1"/>
          <p:nvPr/>
        </p:nvSpPr>
        <p:spPr>
          <a:xfrm>
            <a:off x="4339906" y="3113916"/>
            <a:ext cx="1870745" cy="369332"/>
          </a:xfrm>
          <a:prstGeom prst="rect">
            <a:avLst/>
          </a:prstGeom>
          <a:noFill/>
        </p:spPr>
        <p:txBody>
          <a:bodyPr wrap="square" rtlCol="0">
            <a:spAutoFit/>
          </a:bodyPr>
          <a:lstStyle/>
          <a:p>
            <a:r>
              <a:rPr lang="fr-FR" dirty="0"/>
              <a:t>Personnage</a:t>
            </a:r>
          </a:p>
        </p:txBody>
      </p:sp>
      <p:sp>
        <p:nvSpPr>
          <p:cNvPr id="17" name="ZoneTexte 16">
            <a:extLst>
              <a:ext uri="{FF2B5EF4-FFF2-40B4-BE49-F238E27FC236}">
                <a16:creationId xmlns:a16="http://schemas.microsoft.com/office/drawing/2014/main" id="{F56B9016-9B7A-B6E9-0DF5-74D0659F788D}"/>
              </a:ext>
            </a:extLst>
          </p:cNvPr>
          <p:cNvSpPr txBox="1"/>
          <p:nvPr/>
        </p:nvSpPr>
        <p:spPr>
          <a:xfrm>
            <a:off x="4368458" y="5342595"/>
            <a:ext cx="1870745" cy="369332"/>
          </a:xfrm>
          <a:prstGeom prst="rect">
            <a:avLst/>
          </a:prstGeom>
          <a:noFill/>
        </p:spPr>
        <p:txBody>
          <a:bodyPr wrap="square" rtlCol="0">
            <a:spAutoFit/>
          </a:bodyPr>
          <a:lstStyle/>
          <a:p>
            <a:r>
              <a:rPr lang="fr-FR" dirty="0"/>
              <a:t>Monstre</a:t>
            </a:r>
          </a:p>
        </p:txBody>
      </p:sp>
      <p:sp>
        <p:nvSpPr>
          <p:cNvPr id="18" name="ZoneTexte 17">
            <a:extLst>
              <a:ext uri="{FF2B5EF4-FFF2-40B4-BE49-F238E27FC236}">
                <a16:creationId xmlns:a16="http://schemas.microsoft.com/office/drawing/2014/main" id="{8919C302-DDE2-5FFD-F2C6-5A9301F6A60B}"/>
              </a:ext>
            </a:extLst>
          </p:cNvPr>
          <p:cNvSpPr txBox="1"/>
          <p:nvPr/>
        </p:nvSpPr>
        <p:spPr>
          <a:xfrm>
            <a:off x="1159897" y="1447191"/>
            <a:ext cx="2918325" cy="4708981"/>
          </a:xfrm>
          <a:prstGeom prst="rect">
            <a:avLst/>
          </a:prstGeom>
          <a:noFill/>
        </p:spPr>
        <p:txBody>
          <a:bodyPr wrap="square" rtlCol="0">
            <a:spAutoFit/>
          </a:bodyPr>
          <a:lstStyle/>
          <a:p>
            <a:pPr algn="just"/>
            <a:r>
              <a:rPr lang="fr-FR" sz="1200" dirty="0"/>
              <a:t>L’ensemble de couleurs est ternes pour correspondre à l’ambiance sombre et potentiellement angoissante du jeu</a:t>
            </a:r>
          </a:p>
          <a:p>
            <a:pPr algn="just"/>
            <a:endParaRPr lang="fr-FR" sz="1200" dirty="0"/>
          </a:p>
          <a:p>
            <a:pPr algn="just"/>
            <a:r>
              <a:rPr lang="fr-FR" sz="1200" dirty="0"/>
              <a:t>Il y a une opposition claire entre le personnage et les monstres pour rappeler le combat entre la lumière et les ténèbres.</a:t>
            </a:r>
          </a:p>
          <a:p>
            <a:pPr algn="just"/>
            <a:endParaRPr lang="fr-FR" sz="1200" dirty="0"/>
          </a:p>
          <a:p>
            <a:pPr algn="just"/>
            <a:r>
              <a:rPr lang="fr-FR" sz="1200" dirty="0"/>
              <a:t>La couleur des entités est légèrement plus saturé pour ressortir du décor.</a:t>
            </a:r>
          </a:p>
          <a:p>
            <a:pPr algn="just"/>
            <a:endParaRPr lang="fr-FR" sz="1200" dirty="0"/>
          </a:p>
          <a:p>
            <a:pPr algn="just"/>
            <a:r>
              <a:rPr lang="fr-FR" sz="1200" dirty="0"/>
              <a:t>Il faut toujours garder une couleur dominante dans chaque lieu et avoir une couleur sombre qui vient lier l’ensemble et mener vers le donjon.</a:t>
            </a:r>
          </a:p>
          <a:p>
            <a:pPr algn="just"/>
            <a:endParaRPr lang="fr-FR" sz="1200" dirty="0"/>
          </a:p>
          <a:p>
            <a:pPr algn="just"/>
            <a:r>
              <a:rPr lang="fr-FR" sz="1200" dirty="0"/>
              <a:t>Se situant à l’intérieur, le donjon sera légèrement plus coloré afin de montrer qu’il est éclairé par des torches. A contrario, la scène du jardin et du cimetière est sensée se dérouler de nuit et ces deux endroits n’ont pas d’éclairage.</a:t>
            </a:r>
          </a:p>
          <a:p>
            <a:endParaRPr lang="fr-FR" sz="1200" dirty="0"/>
          </a:p>
        </p:txBody>
      </p:sp>
      <p:pic>
        <p:nvPicPr>
          <p:cNvPr id="5" name="Image 4">
            <a:extLst>
              <a:ext uri="{FF2B5EF4-FFF2-40B4-BE49-F238E27FC236}">
                <a16:creationId xmlns:a16="http://schemas.microsoft.com/office/drawing/2014/main" id="{B19101B3-A189-553E-C781-4E4E209DD22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77590" y="2416170"/>
            <a:ext cx="2918324" cy="1641557"/>
          </a:xfrm>
          <a:prstGeom prst="rect">
            <a:avLst/>
          </a:prstGeom>
        </p:spPr>
      </p:pic>
      <p:sp>
        <p:nvSpPr>
          <p:cNvPr id="7" name="ZoneTexte 6">
            <a:extLst>
              <a:ext uri="{FF2B5EF4-FFF2-40B4-BE49-F238E27FC236}">
                <a16:creationId xmlns:a16="http://schemas.microsoft.com/office/drawing/2014/main" id="{38E4B701-BB38-1587-CBE8-D5E1E0C109DB}"/>
              </a:ext>
            </a:extLst>
          </p:cNvPr>
          <p:cNvSpPr txBox="1"/>
          <p:nvPr/>
        </p:nvSpPr>
        <p:spPr>
          <a:xfrm>
            <a:off x="7890902" y="4114082"/>
            <a:ext cx="1870745" cy="369332"/>
          </a:xfrm>
          <a:prstGeom prst="rect">
            <a:avLst/>
          </a:prstGeom>
          <a:noFill/>
        </p:spPr>
        <p:txBody>
          <a:bodyPr wrap="square" rtlCol="0">
            <a:spAutoFit/>
          </a:bodyPr>
          <a:lstStyle/>
          <a:p>
            <a:r>
              <a:rPr lang="fr-FR" dirty="0"/>
              <a:t>Cimetière</a:t>
            </a:r>
          </a:p>
        </p:txBody>
      </p:sp>
      <p:sp>
        <p:nvSpPr>
          <p:cNvPr id="3" name="ZoneTexte 2">
            <a:extLst>
              <a:ext uri="{FF2B5EF4-FFF2-40B4-BE49-F238E27FC236}">
                <a16:creationId xmlns:a16="http://schemas.microsoft.com/office/drawing/2014/main" id="{D5DCF8C1-5E0D-06B8-B190-732886AE3449}"/>
              </a:ext>
            </a:extLst>
          </p:cNvPr>
          <p:cNvSpPr txBox="1"/>
          <p:nvPr/>
        </p:nvSpPr>
        <p:spPr>
          <a:xfrm>
            <a:off x="1027299" y="6162935"/>
            <a:ext cx="6162066" cy="646331"/>
          </a:xfrm>
          <a:prstGeom prst="rect">
            <a:avLst/>
          </a:prstGeom>
          <a:noFill/>
        </p:spPr>
        <p:txBody>
          <a:bodyPr wrap="square" rtlCol="0">
            <a:spAutoFit/>
          </a:bodyPr>
          <a:lstStyle/>
          <a:p>
            <a:r>
              <a:rPr lang="fr-FR" sz="1200" dirty="0"/>
              <a:t>* L’ensemble des ces couleurs est susceptible d’évoluer au cours de la création de ce niveau. (exemple : il est possible que le jardin reçoive des petites touches de couleur afin de rappeler les fleurs d’un jardin à la française</a:t>
            </a:r>
          </a:p>
        </p:txBody>
      </p:sp>
    </p:spTree>
    <p:extLst>
      <p:ext uri="{BB962C8B-B14F-4D97-AF65-F5344CB8AC3E}">
        <p14:creationId xmlns:p14="http://schemas.microsoft.com/office/powerpoint/2010/main" val="11044715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3271DE0D-FBF2-057B-0328-763F9C1A16F2}"/>
              </a:ext>
            </a:extLst>
          </p:cNvPr>
          <p:cNvSpPr txBox="1"/>
          <p:nvPr/>
        </p:nvSpPr>
        <p:spPr>
          <a:xfrm>
            <a:off x="1155032" y="176463"/>
            <a:ext cx="5358063" cy="646331"/>
          </a:xfrm>
          <a:prstGeom prst="rect">
            <a:avLst/>
          </a:prstGeom>
          <a:noFill/>
        </p:spPr>
        <p:txBody>
          <a:bodyPr wrap="square" rtlCol="0">
            <a:spAutoFit/>
          </a:bodyPr>
          <a:lstStyle/>
          <a:p>
            <a:r>
              <a:rPr lang="fr-FR" sz="3600" dirty="0"/>
              <a:t>L’idée d’origine</a:t>
            </a:r>
          </a:p>
        </p:txBody>
      </p:sp>
      <p:sp>
        <p:nvSpPr>
          <p:cNvPr id="3" name="ZoneTexte 2">
            <a:extLst>
              <a:ext uri="{FF2B5EF4-FFF2-40B4-BE49-F238E27FC236}">
                <a16:creationId xmlns:a16="http://schemas.microsoft.com/office/drawing/2014/main" id="{4EBA0099-AF6C-9D4D-7516-858106D60ADE}"/>
              </a:ext>
            </a:extLst>
          </p:cNvPr>
          <p:cNvSpPr txBox="1"/>
          <p:nvPr/>
        </p:nvSpPr>
        <p:spPr>
          <a:xfrm>
            <a:off x="1155032" y="1876927"/>
            <a:ext cx="5170267" cy="3970318"/>
          </a:xfrm>
          <a:prstGeom prst="rect">
            <a:avLst/>
          </a:prstGeom>
          <a:noFill/>
        </p:spPr>
        <p:txBody>
          <a:bodyPr wrap="square" rtlCol="0">
            <a:spAutoFit/>
          </a:bodyPr>
          <a:lstStyle/>
          <a:p>
            <a:pPr algn="just"/>
            <a:r>
              <a:rPr lang="fr-FR" sz="1200" dirty="0"/>
              <a:t>L’objectif de ce prototype de Zelda-Like est de faire jouer un esprit qui aura pour mission de purifier la zone extérieure d’un château.</a:t>
            </a:r>
          </a:p>
          <a:p>
            <a:pPr algn="just"/>
            <a:endParaRPr lang="fr-FR" sz="1200" dirty="0"/>
          </a:p>
          <a:p>
            <a:pPr algn="just"/>
            <a:r>
              <a:rPr lang="fr-FR" sz="1200" dirty="0"/>
              <a:t>L’intérêt principal de ce jeu sera de mettre l’accent sur l’exploration afin de purifier l’intégralité des lieux.</a:t>
            </a:r>
          </a:p>
          <a:p>
            <a:pPr algn="just"/>
            <a:endParaRPr lang="fr-FR" sz="1200" dirty="0"/>
          </a:p>
          <a:p>
            <a:pPr algn="just"/>
            <a:r>
              <a:rPr lang="fr-FR" sz="1200" dirty="0"/>
              <a:t>Pour cela il devra affronter les différents monstres qui arpentent les lieux.</a:t>
            </a:r>
          </a:p>
          <a:p>
            <a:pPr algn="just"/>
            <a:endParaRPr lang="fr-FR" sz="1200" dirty="0"/>
          </a:p>
          <a:p>
            <a:pPr algn="just"/>
            <a:r>
              <a:rPr lang="fr-FR" sz="1200" dirty="0"/>
              <a:t>Lorsqu’il aura terminé, il pourra se diriger vers le donjon pour affronter le boss final.</a:t>
            </a:r>
          </a:p>
          <a:p>
            <a:pPr algn="just"/>
            <a:endParaRPr lang="fr-FR" sz="1200" dirty="0"/>
          </a:p>
          <a:p>
            <a:pPr algn="just"/>
            <a:endParaRPr lang="fr-FR" sz="1200" dirty="0"/>
          </a:p>
          <a:p>
            <a:pPr algn="just"/>
            <a:r>
              <a:rPr lang="fr-FR" sz="1200" dirty="0"/>
              <a:t>Le rythme du jeu fera en sorte que le joueur traverse des espaces restreints dans la première zone alors que dans la seconde, ces espaces seront plus ouvert.</a:t>
            </a:r>
          </a:p>
          <a:p>
            <a:pPr algn="just"/>
            <a:endParaRPr lang="fr-FR" sz="1200" dirty="0"/>
          </a:p>
          <a:p>
            <a:pPr algn="just"/>
            <a:r>
              <a:rPr lang="fr-FR" sz="1200" dirty="0"/>
              <a:t>Pour ce qui est du donjon, l’objectif sera de faire monter la tension en obligeant le joueur à emprunter un long couloir tout en alternant avec des endroits confinés.</a:t>
            </a:r>
          </a:p>
          <a:p>
            <a:endParaRPr lang="fr-FR" sz="1200" dirty="0"/>
          </a:p>
          <a:p>
            <a:endParaRPr lang="fr-FR" sz="1200" dirty="0"/>
          </a:p>
        </p:txBody>
      </p:sp>
      <p:graphicFrame>
        <p:nvGraphicFramePr>
          <p:cNvPr id="6" name="Graphique 5">
            <a:extLst>
              <a:ext uri="{FF2B5EF4-FFF2-40B4-BE49-F238E27FC236}">
                <a16:creationId xmlns:a16="http://schemas.microsoft.com/office/drawing/2014/main" id="{E37EB624-2E9B-CCAA-9450-F75DB3FCC0D9}"/>
              </a:ext>
            </a:extLst>
          </p:cNvPr>
          <p:cNvGraphicFramePr/>
          <p:nvPr>
            <p:extLst>
              <p:ext uri="{D42A27DB-BD31-4B8C-83A1-F6EECF244321}">
                <p14:modId xmlns:p14="http://schemas.microsoft.com/office/powerpoint/2010/main" val="2783820934"/>
              </p:ext>
            </p:extLst>
          </p:nvPr>
        </p:nvGraphicFramePr>
        <p:xfrm>
          <a:off x="5108896" y="1876927"/>
          <a:ext cx="8053430" cy="420509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098880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44B983DC-C004-BB96-E21E-2A2F4BADE608}"/>
              </a:ext>
            </a:extLst>
          </p:cNvPr>
          <p:cNvSpPr txBox="1"/>
          <p:nvPr/>
        </p:nvSpPr>
        <p:spPr>
          <a:xfrm>
            <a:off x="1155032" y="176463"/>
            <a:ext cx="5358063" cy="646331"/>
          </a:xfrm>
          <a:prstGeom prst="rect">
            <a:avLst/>
          </a:prstGeom>
          <a:noFill/>
        </p:spPr>
        <p:txBody>
          <a:bodyPr wrap="square" rtlCol="0">
            <a:spAutoFit/>
          </a:bodyPr>
          <a:lstStyle/>
          <a:p>
            <a:r>
              <a:rPr lang="fr-FR" sz="3600" dirty="0"/>
              <a:t>L’environnement</a:t>
            </a:r>
          </a:p>
        </p:txBody>
      </p:sp>
      <p:sp>
        <p:nvSpPr>
          <p:cNvPr id="4" name="ZoneTexte 3">
            <a:extLst>
              <a:ext uri="{FF2B5EF4-FFF2-40B4-BE49-F238E27FC236}">
                <a16:creationId xmlns:a16="http://schemas.microsoft.com/office/drawing/2014/main" id="{1572E89E-217B-96BD-D808-73FEE2E14480}"/>
              </a:ext>
            </a:extLst>
          </p:cNvPr>
          <p:cNvSpPr txBox="1"/>
          <p:nvPr/>
        </p:nvSpPr>
        <p:spPr>
          <a:xfrm>
            <a:off x="1155031" y="1012861"/>
            <a:ext cx="5623273" cy="5816977"/>
          </a:xfrm>
          <a:prstGeom prst="rect">
            <a:avLst/>
          </a:prstGeom>
          <a:noFill/>
        </p:spPr>
        <p:txBody>
          <a:bodyPr wrap="square" rtlCol="0">
            <a:spAutoFit/>
          </a:bodyPr>
          <a:lstStyle/>
          <a:p>
            <a:pPr algn="just"/>
            <a:r>
              <a:rPr lang="fr-FR" sz="1200" dirty="0"/>
              <a:t>Il est possible de se déplacer dans 3 zones différentes :</a:t>
            </a:r>
          </a:p>
          <a:p>
            <a:pPr algn="just"/>
            <a:endParaRPr lang="fr-FR" sz="1200" dirty="0"/>
          </a:p>
          <a:p>
            <a:pPr marL="171450" indent="-171450" algn="just">
              <a:buFontTx/>
              <a:buChar char="-"/>
            </a:pPr>
            <a:r>
              <a:rPr lang="fr-FR" sz="1200" dirty="0"/>
              <a:t>Le jardin qui entoure le cimetière</a:t>
            </a:r>
          </a:p>
          <a:p>
            <a:pPr marL="171450" indent="-171450" algn="just">
              <a:buFontTx/>
              <a:buChar char="-"/>
            </a:pPr>
            <a:r>
              <a:rPr lang="fr-FR" sz="1200" dirty="0"/>
              <a:t>Le cimetière</a:t>
            </a:r>
          </a:p>
          <a:p>
            <a:pPr marL="171450" indent="-171450" algn="just">
              <a:buFontTx/>
              <a:buChar char="-"/>
            </a:pPr>
            <a:r>
              <a:rPr lang="fr-FR" sz="1200" dirty="0"/>
              <a:t>L’intérieur de la crypte sous le cimetière (donjon de fin)</a:t>
            </a:r>
          </a:p>
          <a:p>
            <a:pPr marL="171450" indent="-171450" algn="just">
              <a:buFontTx/>
              <a:buChar char="-"/>
            </a:pPr>
            <a:endParaRPr lang="fr-FR" sz="1200" dirty="0"/>
          </a:p>
          <a:p>
            <a:pPr algn="just"/>
            <a:r>
              <a:rPr lang="fr-FR" sz="1200" dirty="0"/>
              <a:t>Le début se fait dans le jardin, juste devant la porte d’entrée du cimetière.</a:t>
            </a:r>
            <a:br>
              <a:rPr lang="fr-FR" sz="1200" dirty="0"/>
            </a:br>
            <a:r>
              <a:rPr lang="fr-FR" sz="1200" dirty="0"/>
              <a:t>Cette porte étant fermée et n’ayant aucun autre moyen de la traverser, le joueur se rend compte qu’il est préférable d’explorer le jardin dans un premier temps. L’exploration de ce dernier permet de débloquer la capacité intangible.</a:t>
            </a:r>
          </a:p>
          <a:p>
            <a:pPr algn="just"/>
            <a:endParaRPr lang="fr-FR" sz="1200" dirty="0"/>
          </a:p>
          <a:p>
            <a:pPr algn="just"/>
            <a:r>
              <a:rPr lang="fr-FR" sz="1200" dirty="0"/>
              <a:t>Capacité intangible : - possibilité de traverser les grilles et les portes</a:t>
            </a:r>
          </a:p>
          <a:p>
            <a:pPr algn="just"/>
            <a:r>
              <a:rPr lang="fr-FR" sz="1200" dirty="0"/>
              <a:t>- est insensible aux ennemis mais ne peux pas les attaquer tant qu’il est sous cette forme.</a:t>
            </a:r>
          </a:p>
          <a:p>
            <a:pPr algn="just"/>
            <a:endParaRPr lang="fr-FR" sz="1200" dirty="0"/>
          </a:p>
          <a:p>
            <a:pPr algn="just"/>
            <a:r>
              <a:rPr lang="fr-FR" sz="1200" dirty="0"/>
              <a:t>Suite à l’obtention de cette capacité, le joueur peut profiter de cette nouvelle compétence pour explorer plus profondément le jardin. Ou se diriger vers l’entrée du cimetière pour passer à travers la porte et continuer son aventure.</a:t>
            </a:r>
          </a:p>
          <a:p>
            <a:pPr algn="just"/>
            <a:endParaRPr lang="fr-FR" sz="1200" dirty="0"/>
          </a:p>
          <a:p>
            <a:pPr algn="just"/>
            <a:r>
              <a:rPr lang="fr-FR" sz="1200" dirty="0"/>
              <a:t>A l’intérieur de ce cimetière, il est possible de visiter les différentes allées qui le composent. Lors de ce parcours, on peut croiser le chemin d’une entrée dont le style visuel diffère du reste du cimetière. Il s’agit du donjon qu’il faudra compléter pour finir le jeu. Pour accéder à cette crypte, il faut traverser un gouffre. Pour cela, il est nécessaire d’avoir obtenu la capacité vol en explorant le cimetière.</a:t>
            </a:r>
          </a:p>
          <a:p>
            <a:pPr algn="just"/>
            <a:endParaRPr lang="fr-FR" sz="1200" dirty="0"/>
          </a:p>
          <a:p>
            <a:pPr algn="just"/>
            <a:r>
              <a:rPr lang="fr-FR" sz="1200" dirty="0"/>
              <a:t>Capacité vol : - possibilité de léviter dans les airs pendant une durée déterminée</a:t>
            </a:r>
          </a:p>
          <a:p>
            <a:pPr algn="just"/>
            <a:r>
              <a:rPr lang="fr-FR" sz="1200" dirty="0"/>
              <a:t>(permet donc de voler au dessus des trous et de l’eau)</a:t>
            </a:r>
          </a:p>
          <a:p>
            <a:pPr algn="just"/>
            <a:endParaRPr lang="fr-FR" sz="1200" dirty="0"/>
          </a:p>
          <a:p>
            <a:pPr algn="just"/>
            <a:r>
              <a:rPr lang="fr-FR" sz="1200" dirty="0"/>
              <a:t>Une nouvelle fois, suite à l’obtention de cette nouvelle capacité, le joueur peut en profiter pour explorer des zones auparavant inaccessible ou bien se diriger vers l’entrée de la crypte.</a:t>
            </a:r>
          </a:p>
        </p:txBody>
      </p:sp>
      <p:sp>
        <p:nvSpPr>
          <p:cNvPr id="5" name="Rectangle 4">
            <a:extLst>
              <a:ext uri="{FF2B5EF4-FFF2-40B4-BE49-F238E27FC236}">
                <a16:creationId xmlns:a16="http://schemas.microsoft.com/office/drawing/2014/main" id="{AF259488-1B76-6314-1CA9-B951D8E5C9ED}"/>
              </a:ext>
            </a:extLst>
          </p:cNvPr>
          <p:cNvSpPr/>
          <p:nvPr/>
        </p:nvSpPr>
        <p:spPr>
          <a:xfrm>
            <a:off x="7340367" y="437708"/>
            <a:ext cx="3246540" cy="4201405"/>
          </a:xfrm>
          <a:prstGeom prst="rect">
            <a:avLst/>
          </a:prstGeom>
          <a:solidFill>
            <a:srgbClr val="92D050"/>
          </a:solid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654D17D6-6680-A48F-58D7-1161844A2D04}"/>
              </a:ext>
            </a:extLst>
          </p:cNvPr>
          <p:cNvSpPr/>
          <p:nvPr/>
        </p:nvSpPr>
        <p:spPr>
          <a:xfrm>
            <a:off x="7776557" y="1003138"/>
            <a:ext cx="2462546" cy="1557936"/>
          </a:xfrm>
          <a:prstGeom prst="rect">
            <a:avLst/>
          </a:prstGeom>
          <a:solidFill>
            <a:schemeClr val="accent3">
              <a:lumMod val="60000"/>
              <a:lumOff val="40000"/>
            </a:schemeClr>
          </a:solidFill>
          <a:ln w="7620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A9F58FF6-EFB9-D4B8-DD50-DA0505FD53DE}"/>
              </a:ext>
            </a:extLst>
          </p:cNvPr>
          <p:cNvSpPr/>
          <p:nvPr/>
        </p:nvSpPr>
        <p:spPr>
          <a:xfrm>
            <a:off x="8497217" y="5107558"/>
            <a:ext cx="1236299" cy="1557937"/>
          </a:xfrm>
          <a:prstGeom prst="rect">
            <a:avLst/>
          </a:prstGeom>
          <a:solidFill>
            <a:schemeClr val="accent1">
              <a:lumMod val="60000"/>
              <a:lumOff val="40000"/>
            </a:schemeClr>
          </a:solidFill>
          <a:ln w="7620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ZoneTexte 7">
            <a:extLst>
              <a:ext uri="{FF2B5EF4-FFF2-40B4-BE49-F238E27FC236}">
                <a16:creationId xmlns:a16="http://schemas.microsoft.com/office/drawing/2014/main" id="{215E1714-5A89-203F-2566-C65006E51729}"/>
              </a:ext>
            </a:extLst>
          </p:cNvPr>
          <p:cNvSpPr txBox="1"/>
          <p:nvPr/>
        </p:nvSpPr>
        <p:spPr>
          <a:xfrm>
            <a:off x="10687575" y="3290500"/>
            <a:ext cx="1325460" cy="276999"/>
          </a:xfrm>
          <a:prstGeom prst="rect">
            <a:avLst/>
          </a:prstGeom>
          <a:noFill/>
        </p:spPr>
        <p:txBody>
          <a:bodyPr wrap="square" rtlCol="0">
            <a:spAutoFit/>
          </a:bodyPr>
          <a:lstStyle/>
          <a:p>
            <a:r>
              <a:rPr lang="fr-FR" sz="1200" dirty="0"/>
              <a:t>Jardin</a:t>
            </a:r>
          </a:p>
        </p:txBody>
      </p:sp>
      <p:sp>
        <p:nvSpPr>
          <p:cNvPr id="9" name="ZoneTexte 8">
            <a:extLst>
              <a:ext uri="{FF2B5EF4-FFF2-40B4-BE49-F238E27FC236}">
                <a16:creationId xmlns:a16="http://schemas.microsoft.com/office/drawing/2014/main" id="{E40AD835-EBDB-366F-A95F-917CA777864E}"/>
              </a:ext>
            </a:extLst>
          </p:cNvPr>
          <p:cNvSpPr txBox="1"/>
          <p:nvPr/>
        </p:nvSpPr>
        <p:spPr>
          <a:xfrm>
            <a:off x="7605893" y="4239624"/>
            <a:ext cx="1990139" cy="276999"/>
          </a:xfrm>
          <a:prstGeom prst="rect">
            <a:avLst/>
          </a:prstGeom>
          <a:noFill/>
        </p:spPr>
        <p:txBody>
          <a:bodyPr wrap="square" rtlCol="0">
            <a:spAutoFit/>
          </a:bodyPr>
          <a:lstStyle/>
          <a:p>
            <a:r>
              <a:rPr lang="fr-FR" sz="1200" dirty="0"/>
              <a:t>Capacité intangible</a:t>
            </a:r>
          </a:p>
        </p:txBody>
      </p:sp>
      <p:sp>
        <p:nvSpPr>
          <p:cNvPr id="10" name="ZoneTexte 9">
            <a:extLst>
              <a:ext uri="{FF2B5EF4-FFF2-40B4-BE49-F238E27FC236}">
                <a16:creationId xmlns:a16="http://schemas.microsoft.com/office/drawing/2014/main" id="{20AA9DCC-90CA-FFE1-179B-C6EF76446AF3}"/>
              </a:ext>
            </a:extLst>
          </p:cNvPr>
          <p:cNvSpPr txBox="1"/>
          <p:nvPr/>
        </p:nvSpPr>
        <p:spPr>
          <a:xfrm>
            <a:off x="10620462" y="1865259"/>
            <a:ext cx="1325460" cy="276999"/>
          </a:xfrm>
          <a:prstGeom prst="rect">
            <a:avLst/>
          </a:prstGeom>
          <a:noFill/>
        </p:spPr>
        <p:txBody>
          <a:bodyPr wrap="square" rtlCol="0">
            <a:spAutoFit/>
          </a:bodyPr>
          <a:lstStyle/>
          <a:p>
            <a:r>
              <a:rPr lang="fr-FR" sz="1200" dirty="0"/>
              <a:t>Cimetière</a:t>
            </a:r>
          </a:p>
        </p:txBody>
      </p:sp>
      <p:sp>
        <p:nvSpPr>
          <p:cNvPr id="11" name="ZoneTexte 10">
            <a:extLst>
              <a:ext uri="{FF2B5EF4-FFF2-40B4-BE49-F238E27FC236}">
                <a16:creationId xmlns:a16="http://schemas.microsoft.com/office/drawing/2014/main" id="{820FC0B4-8889-8BEB-D94A-EE352D396637}"/>
              </a:ext>
            </a:extLst>
          </p:cNvPr>
          <p:cNvSpPr txBox="1"/>
          <p:nvPr/>
        </p:nvSpPr>
        <p:spPr>
          <a:xfrm>
            <a:off x="9858350" y="5588564"/>
            <a:ext cx="1658449" cy="461665"/>
          </a:xfrm>
          <a:prstGeom prst="rect">
            <a:avLst/>
          </a:prstGeom>
          <a:noFill/>
        </p:spPr>
        <p:txBody>
          <a:bodyPr wrap="square" rtlCol="0">
            <a:spAutoFit/>
          </a:bodyPr>
          <a:lstStyle/>
          <a:p>
            <a:r>
              <a:rPr lang="fr-FR" sz="1200" dirty="0"/>
              <a:t>Crypte</a:t>
            </a:r>
          </a:p>
          <a:p>
            <a:r>
              <a:rPr lang="fr-FR" sz="1200" dirty="0"/>
              <a:t>(sous le cimetière)</a:t>
            </a:r>
          </a:p>
        </p:txBody>
      </p:sp>
      <p:sp>
        <p:nvSpPr>
          <p:cNvPr id="12" name="ZoneTexte 11">
            <a:extLst>
              <a:ext uri="{FF2B5EF4-FFF2-40B4-BE49-F238E27FC236}">
                <a16:creationId xmlns:a16="http://schemas.microsoft.com/office/drawing/2014/main" id="{A64497FF-D5E6-4E56-19C4-7D186661F6B4}"/>
              </a:ext>
            </a:extLst>
          </p:cNvPr>
          <p:cNvSpPr txBox="1"/>
          <p:nvPr/>
        </p:nvSpPr>
        <p:spPr>
          <a:xfrm>
            <a:off x="8521475" y="2991400"/>
            <a:ext cx="1236299" cy="276999"/>
          </a:xfrm>
          <a:prstGeom prst="rect">
            <a:avLst/>
          </a:prstGeom>
          <a:noFill/>
        </p:spPr>
        <p:txBody>
          <a:bodyPr wrap="square" rtlCol="0">
            <a:spAutoFit/>
          </a:bodyPr>
          <a:lstStyle/>
          <a:p>
            <a:r>
              <a:rPr lang="fr-FR" sz="1200" dirty="0"/>
              <a:t>Début du jeu</a:t>
            </a:r>
          </a:p>
        </p:txBody>
      </p:sp>
      <p:sp>
        <p:nvSpPr>
          <p:cNvPr id="13" name="ZoneTexte 12">
            <a:extLst>
              <a:ext uri="{FF2B5EF4-FFF2-40B4-BE49-F238E27FC236}">
                <a16:creationId xmlns:a16="http://schemas.microsoft.com/office/drawing/2014/main" id="{66D46956-6C9A-59E0-449A-00B130CE91CC}"/>
              </a:ext>
            </a:extLst>
          </p:cNvPr>
          <p:cNvSpPr txBox="1"/>
          <p:nvPr/>
        </p:nvSpPr>
        <p:spPr>
          <a:xfrm>
            <a:off x="8812038" y="6330763"/>
            <a:ext cx="1990139" cy="276999"/>
          </a:xfrm>
          <a:prstGeom prst="rect">
            <a:avLst/>
          </a:prstGeom>
          <a:noFill/>
        </p:spPr>
        <p:txBody>
          <a:bodyPr wrap="square" rtlCol="0">
            <a:spAutoFit/>
          </a:bodyPr>
          <a:lstStyle/>
          <a:p>
            <a:r>
              <a:rPr lang="fr-FR" sz="1200" dirty="0"/>
              <a:t>Entrée</a:t>
            </a:r>
          </a:p>
        </p:txBody>
      </p:sp>
      <p:sp>
        <p:nvSpPr>
          <p:cNvPr id="14" name="ZoneTexte 13">
            <a:extLst>
              <a:ext uri="{FF2B5EF4-FFF2-40B4-BE49-F238E27FC236}">
                <a16:creationId xmlns:a16="http://schemas.microsoft.com/office/drawing/2014/main" id="{AF37F0C5-B16F-66B6-63F6-9DE3D25B8B56}"/>
              </a:ext>
            </a:extLst>
          </p:cNvPr>
          <p:cNvSpPr txBox="1"/>
          <p:nvPr/>
        </p:nvSpPr>
        <p:spPr>
          <a:xfrm>
            <a:off x="8812038" y="5157132"/>
            <a:ext cx="783994" cy="276999"/>
          </a:xfrm>
          <a:prstGeom prst="rect">
            <a:avLst/>
          </a:prstGeom>
          <a:noFill/>
        </p:spPr>
        <p:txBody>
          <a:bodyPr wrap="square" rtlCol="0">
            <a:spAutoFit/>
          </a:bodyPr>
          <a:lstStyle/>
          <a:p>
            <a:r>
              <a:rPr lang="fr-FR" sz="1200" dirty="0"/>
              <a:t>Boss</a:t>
            </a:r>
          </a:p>
        </p:txBody>
      </p:sp>
      <p:sp>
        <p:nvSpPr>
          <p:cNvPr id="15" name="ZoneTexte 14">
            <a:extLst>
              <a:ext uri="{FF2B5EF4-FFF2-40B4-BE49-F238E27FC236}">
                <a16:creationId xmlns:a16="http://schemas.microsoft.com/office/drawing/2014/main" id="{C13C22D0-E6C1-8D99-289D-5FE92B939AED}"/>
              </a:ext>
            </a:extLst>
          </p:cNvPr>
          <p:cNvSpPr txBox="1"/>
          <p:nvPr/>
        </p:nvSpPr>
        <p:spPr>
          <a:xfrm>
            <a:off x="9160013" y="1078217"/>
            <a:ext cx="1175989" cy="276999"/>
          </a:xfrm>
          <a:prstGeom prst="rect">
            <a:avLst/>
          </a:prstGeom>
          <a:noFill/>
        </p:spPr>
        <p:txBody>
          <a:bodyPr wrap="square" rtlCol="0">
            <a:spAutoFit/>
          </a:bodyPr>
          <a:lstStyle/>
          <a:p>
            <a:r>
              <a:rPr lang="fr-FR" sz="1200" dirty="0"/>
              <a:t>Capité vol</a:t>
            </a:r>
          </a:p>
        </p:txBody>
      </p:sp>
      <p:sp>
        <p:nvSpPr>
          <p:cNvPr id="16" name="ZoneTexte 15">
            <a:extLst>
              <a:ext uri="{FF2B5EF4-FFF2-40B4-BE49-F238E27FC236}">
                <a16:creationId xmlns:a16="http://schemas.microsoft.com/office/drawing/2014/main" id="{5241B504-FC8F-24D2-9DD6-7846E2BAB4EF}"/>
              </a:ext>
            </a:extLst>
          </p:cNvPr>
          <p:cNvSpPr txBox="1"/>
          <p:nvPr/>
        </p:nvSpPr>
        <p:spPr>
          <a:xfrm>
            <a:off x="8487947" y="1761763"/>
            <a:ext cx="1351885" cy="276999"/>
          </a:xfrm>
          <a:prstGeom prst="rect">
            <a:avLst/>
          </a:prstGeom>
          <a:noFill/>
        </p:spPr>
        <p:txBody>
          <a:bodyPr wrap="square" rtlCol="0">
            <a:spAutoFit/>
          </a:bodyPr>
          <a:lstStyle/>
          <a:p>
            <a:r>
              <a:rPr lang="fr-FR" sz="1200" dirty="0"/>
              <a:t>Entrée crypte</a:t>
            </a:r>
          </a:p>
        </p:txBody>
      </p:sp>
      <p:sp>
        <p:nvSpPr>
          <p:cNvPr id="17" name="ZoneTexte 16">
            <a:extLst>
              <a:ext uri="{FF2B5EF4-FFF2-40B4-BE49-F238E27FC236}">
                <a16:creationId xmlns:a16="http://schemas.microsoft.com/office/drawing/2014/main" id="{D7447499-A8D8-F8FE-04E3-CBE9AF1D10CD}"/>
              </a:ext>
            </a:extLst>
          </p:cNvPr>
          <p:cNvSpPr txBox="1"/>
          <p:nvPr/>
        </p:nvSpPr>
        <p:spPr>
          <a:xfrm>
            <a:off x="8717475" y="2225248"/>
            <a:ext cx="844301" cy="276999"/>
          </a:xfrm>
          <a:prstGeom prst="rect">
            <a:avLst/>
          </a:prstGeom>
          <a:noFill/>
        </p:spPr>
        <p:txBody>
          <a:bodyPr wrap="square" rtlCol="0">
            <a:spAutoFit/>
          </a:bodyPr>
          <a:lstStyle/>
          <a:p>
            <a:r>
              <a:rPr lang="fr-FR" sz="1200" dirty="0"/>
              <a:t>Entrée</a:t>
            </a:r>
          </a:p>
        </p:txBody>
      </p:sp>
      <p:sp>
        <p:nvSpPr>
          <p:cNvPr id="18" name="Rectangle 17">
            <a:extLst>
              <a:ext uri="{FF2B5EF4-FFF2-40B4-BE49-F238E27FC236}">
                <a16:creationId xmlns:a16="http://schemas.microsoft.com/office/drawing/2014/main" id="{A2FBDDC4-FD81-826A-59A8-B9A466A775D0}"/>
              </a:ext>
            </a:extLst>
          </p:cNvPr>
          <p:cNvSpPr/>
          <p:nvPr/>
        </p:nvSpPr>
        <p:spPr>
          <a:xfrm>
            <a:off x="8792976" y="2493476"/>
            <a:ext cx="486560" cy="15945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Rectangle 18">
            <a:extLst>
              <a:ext uri="{FF2B5EF4-FFF2-40B4-BE49-F238E27FC236}">
                <a16:creationId xmlns:a16="http://schemas.microsoft.com/office/drawing/2014/main" id="{FC66C212-CE2E-9159-FF35-6DD3AE3DF9CC}"/>
              </a:ext>
            </a:extLst>
          </p:cNvPr>
          <p:cNvSpPr/>
          <p:nvPr/>
        </p:nvSpPr>
        <p:spPr>
          <a:xfrm>
            <a:off x="8888864" y="6594386"/>
            <a:ext cx="486560" cy="15945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a:extLst>
              <a:ext uri="{FF2B5EF4-FFF2-40B4-BE49-F238E27FC236}">
                <a16:creationId xmlns:a16="http://schemas.microsoft.com/office/drawing/2014/main" id="{8A21D9FF-883E-8E06-4074-38372FA3981D}"/>
              </a:ext>
            </a:extLst>
          </p:cNvPr>
          <p:cNvSpPr/>
          <p:nvPr/>
        </p:nvSpPr>
        <p:spPr>
          <a:xfrm>
            <a:off x="8764550" y="1578860"/>
            <a:ext cx="486560" cy="15945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extLst>
              <a:ext uri="{FF2B5EF4-FFF2-40B4-BE49-F238E27FC236}">
                <a16:creationId xmlns:a16="http://schemas.microsoft.com/office/drawing/2014/main" id="{C5B9EE8A-0F83-F8F5-80F0-E37BC65AF1E1}"/>
              </a:ext>
            </a:extLst>
          </p:cNvPr>
          <p:cNvSpPr/>
          <p:nvPr/>
        </p:nvSpPr>
        <p:spPr>
          <a:xfrm>
            <a:off x="8933183" y="2803244"/>
            <a:ext cx="206146" cy="20614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Croix 21">
            <a:extLst>
              <a:ext uri="{FF2B5EF4-FFF2-40B4-BE49-F238E27FC236}">
                <a16:creationId xmlns:a16="http://schemas.microsoft.com/office/drawing/2014/main" id="{ED9626F8-6F71-6AE4-8CEE-EA5395D2E501}"/>
              </a:ext>
            </a:extLst>
          </p:cNvPr>
          <p:cNvSpPr/>
          <p:nvPr/>
        </p:nvSpPr>
        <p:spPr>
          <a:xfrm rot="2700000">
            <a:off x="7415237" y="4251077"/>
            <a:ext cx="254091" cy="254091"/>
          </a:xfrm>
          <a:prstGeom prst="plus">
            <a:avLst>
              <a:gd name="adj" fmla="val 39737"/>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Croix 22">
            <a:extLst>
              <a:ext uri="{FF2B5EF4-FFF2-40B4-BE49-F238E27FC236}">
                <a16:creationId xmlns:a16="http://schemas.microsoft.com/office/drawing/2014/main" id="{8420D423-A048-99C6-D7D2-2A9096107C54}"/>
              </a:ext>
            </a:extLst>
          </p:cNvPr>
          <p:cNvSpPr/>
          <p:nvPr/>
        </p:nvSpPr>
        <p:spPr>
          <a:xfrm rot="2700000">
            <a:off x="9930615" y="1089671"/>
            <a:ext cx="254091" cy="254091"/>
          </a:xfrm>
          <a:prstGeom prst="plus">
            <a:avLst>
              <a:gd name="adj" fmla="val 39737"/>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294532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4520D609-5D3E-841D-9793-EF54DD55A31D}"/>
              </a:ext>
            </a:extLst>
          </p:cNvPr>
          <p:cNvSpPr txBox="1"/>
          <p:nvPr/>
        </p:nvSpPr>
        <p:spPr>
          <a:xfrm>
            <a:off x="1155032" y="176463"/>
            <a:ext cx="5358063" cy="646331"/>
          </a:xfrm>
          <a:prstGeom prst="rect">
            <a:avLst/>
          </a:prstGeom>
          <a:noFill/>
        </p:spPr>
        <p:txBody>
          <a:bodyPr wrap="square" rtlCol="0">
            <a:spAutoFit/>
          </a:bodyPr>
          <a:lstStyle/>
          <a:p>
            <a:r>
              <a:rPr lang="fr-FR" sz="3600" dirty="0"/>
              <a:t>Diagramme de </a:t>
            </a:r>
            <a:r>
              <a:rPr lang="fr-FR" sz="3600" dirty="0" err="1"/>
              <a:t>Venn</a:t>
            </a:r>
            <a:endParaRPr lang="fr-FR" sz="3600" dirty="0"/>
          </a:p>
        </p:txBody>
      </p:sp>
      <p:sp>
        <p:nvSpPr>
          <p:cNvPr id="3" name="Ellipse 2">
            <a:extLst>
              <a:ext uri="{FF2B5EF4-FFF2-40B4-BE49-F238E27FC236}">
                <a16:creationId xmlns:a16="http://schemas.microsoft.com/office/drawing/2014/main" id="{0123805C-5624-CCA7-1F59-42AD677F0830}"/>
              </a:ext>
            </a:extLst>
          </p:cNvPr>
          <p:cNvSpPr/>
          <p:nvPr/>
        </p:nvSpPr>
        <p:spPr>
          <a:xfrm>
            <a:off x="2746779" y="1223577"/>
            <a:ext cx="2876742" cy="2876742"/>
          </a:xfrm>
          <a:prstGeom prst="ellipse">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llipse 3">
            <a:extLst>
              <a:ext uri="{FF2B5EF4-FFF2-40B4-BE49-F238E27FC236}">
                <a16:creationId xmlns:a16="http://schemas.microsoft.com/office/drawing/2014/main" id="{3B17F8C2-848A-2D08-1788-C7ACE925FDF3}"/>
              </a:ext>
            </a:extLst>
          </p:cNvPr>
          <p:cNvSpPr/>
          <p:nvPr/>
        </p:nvSpPr>
        <p:spPr>
          <a:xfrm>
            <a:off x="4382474" y="2207400"/>
            <a:ext cx="2876742" cy="2876742"/>
          </a:xfrm>
          <a:prstGeom prst="ellipse">
            <a:avLst/>
          </a:prstGeom>
          <a:solidFill>
            <a:schemeClr val="tx1">
              <a:lumMod val="85000"/>
              <a:alpha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Ellipse 8">
            <a:extLst>
              <a:ext uri="{FF2B5EF4-FFF2-40B4-BE49-F238E27FC236}">
                <a16:creationId xmlns:a16="http://schemas.microsoft.com/office/drawing/2014/main" id="{ACC1C922-7C1F-69A9-3574-8FB09966C662}"/>
              </a:ext>
            </a:extLst>
          </p:cNvPr>
          <p:cNvSpPr/>
          <p:nvPr/>
        </p:nvSpPr>
        <p:spPr>
          <a:xfrm>
            <a:off x="2768752" y="3024923"/>
            <a:ext cx="2876742" cy="2876742"/>
          </a:xfrm>
          <a:prstGeom prst="ellipse">
            <a:avLst/>
          </a:prstGeom>
          <a:solidFill>
            <a:schemeClr val="accent5">
              <a:lumMod val="60000"/>
              <a:lumOff val="40000"/>
              <a:alpha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Ellipse 9">
            <a:extLst>
              <a:ext uri="{FF2B5EF4-FFF2-40B4-BE49-F238E27FC236}">
                <a16:creationId xmlns:a16="http://schemas.microsoft.com/office/drawing/2014/main" id="{83A3DF11-C364-E63B-B674-8F8311B5B4E4}"/>
              </a:ext>
            </a:extLst>
          </p:cNvPr>
          <p:cNvSpPr/>
          <p:nvPr/>
        </p:nvSpPr>
        <p:spPr>
          <a:xfrm>
            <a:off x="1089309" y="2207400"/>
            <a:ext cx="2876742" cy="2876742"/>
          </a:xfrm>
          <a:prstGeom prst="ellipse">
            <a:avLst/>
          </a:prstGeom>
          <a:solidFill>
            <a:schemeClr val="tx2">
              <a:lumMod val="75000"/>
              <a:alpha val="50000"/>
            </a:schemeClr>
          </a:solidFill>
          <a:ln>
            <a:solidFill>
              <a:schemeClr val="tx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ZoneTexte 4">
            <a:extLst>
              <a:ext uri="{FF2B5EF4-FFF2-40B4-BE49-F238E27FC236}">
                <a16:creationId xmlns:a16="http://schemas.microsoft.com/office/drawing/2014/main" id="{0B704617-5EBF-5E17-CE50-92EEEA6C1E0F}"/>
              </a:ext>
            </a:extLst>
          </p:cNvPr>
          <p:cNvSpPr txBox="1"/>
          <p:nvPr/>
        </p:nvSpPr>
        <p:spPr>
          <a:xfrm>
            <a:off x="3149109" y="1710977"/>
            <a:ext cx="2072081" cy="461665"/>
          </a:xfrm>
          <a:prstGeom prst="rect">
            <a:avLst/>
          </a:prstGeom>
          <a:noFill/>
        </p:spPr>
        <p:txBody>
          <a:bodyPr wrap="square" rtlCol="0">
            <a:spAutoFit/>
          </a:bodyPr>
          <a:lstStyle/>
          <a:p>
            <a:r>
              <a:rPr lang="fr-FR" sz="2400" dirty="0"/>
              <a:t>Déplacement</a:t>
            </a:r>
          </a:p>
        </p:txBody>
      </p:sp>
      <p:sp>
        <p:nvSpPr>
          <p:cNvPr id="6" name="ZoneTexte 5">
            <a:extLst>
              <a:ext uri="{FF2B5EF4-FFF2-40B4-BE49-F238E27FC236}">
                <a16:creationId xmlns:a16="http://schemas.microsoft.com/office/drawing/2014/main" id="{561E1BAB-1629-C0C0-4E45-D3D601A759E8}"/>
              </a:ext>
            </a:extLst>
          </p:cNvPr>
          <p:cNvSpPr txBox="1"/>
          <p:nvPr/>
        </p:nvSpPr>
        <p:spPr>
          <a:xfrm>
            <a:off x="5481220" y="3314133"/>
            <a:ext cx="2072081" cy="461665"/>
          </a:xfrm>
          <a:prstGeom prst="rect">
            <a:avLst/>
          </a:prstGeom>
          <a:noFill/>
        </p:spPr>
        <p:txBody>
          <a:bodyPr wrap="square" rtlCol="0">
            <a:spAutoFit/>
          </a:bodyPr>
          <a:lstStyle/>
          <a:p>
            <a:r>
              <a:rPr lang="fr-FR" sz="2400" dirty="0"/>
              <a:t>Purification</a:t>
            </a:r>
          </a:p>
        </p:txBody>
      </p:sp>
      <p:sp>
        <p:nvSpPr>
          <p:cNvPr id="7" name="ZoneTexte 6">
            <a:extLst>
              <a:ext uri="{FF2B5EF4-FFF2-40B4-BE49-F238E27FC236}">
                <a16:creationId xmlns:a16="http://schemas.microsoft.com/office/drawing/2014/main" id="{34789FFC-D15B-9FA6-A5E2-CAFEECEAEF0F}"/>
              </a:ext>
            </a:extLst>
          </p:cNvPr>
          <p:cNvSpPr txBox="1"/>
          <p:nvPr/>
        </p:nvSpPr>
        <p:spPr>
          <a:xfrm>
            <a:off x="1259744" y="3242585"/>
            <a:ext cx="2072081" cy="461665"/>
          </a:xfrm>
          <a:prstGeom prst="rect">
            <a:avLst/>
          </a:prstGeom>
          <a:noFill/>
        </p:spPr>
        <p:txBody>
          <a:bodyPr wrap="square" rtlCol="0">
            <a:spAutoFit/>
          </a:bodyPr>
          <a:lstStyle/>
          <a:p>
            <a:r>
              <a:rPr lang="fr-FR" sz="2400" dirty="0"/>
              <a:t>Intangible</a:t>
            </a:r>
          </a:p>
        </p:txBody>
      </p:sp>
      <p:sp>
        <p:nvSpPr>
          <p:cNvPr id="8" name="ZoneTexte 7">
            <a:extLst>
              <a:ext uri="{FF2B5EF4-FFF2-40B4-BE49-F238E27FC236}">
                <a16:creationId xmlns:a16="http://schemas.microsoft.com/office/drawing/2014/main" id="{36069556-F925-08E2-B58B-E3760B55BF73}"/>
              </a:ext>
            </a:extLst>
          </p:cNvPr>
          <p:cNvSpPr txBox="1"/>
          <p:nvPr/>
        </p:nvSpPr>
        <p:spPr>
          <a:xfrm>
            <a:off x="3912066" y="5117357"/>
            <a:ext cx="807437" cy="461665"/>
          </a:xfrm>
          <a:prstGeom prst="rect">
            <a:avLst/>
          </a:prstGeom>
          <a:noFill/>
        </p:spPr>
        <p:txBody>
          <a:bodyPr wrap="square" rtlCol="0">
            <a:spAutoFit/>
          </a:bodyPr>
          <a:lstStyle/>
          <a:p>
            <a:r>
              <a:rPr lang="fr-FR" sz="2400" dirty="0"/>
              <a:t>Vol</a:t>
            </a:r>
          </a:p>
        </p:txBody>
      </p:sp>
      <p:sp>
        <p:nvSpPr>
          <p:cNvPr id="11" name="ZoneTexte 10">
            <a:extLst>
              <a:ext uri="{FF2B5EF4-FFF2-40B4-BE49-F238E27FC236}">
                <a16:creationId xmlns:a16="http://schemas.microsoft.com/office/drawing/2014/main" id="{B95D1932-A8C2-4D87-690C-95A4FCBDD5DE}"/>
              </a:ext>
            </a:extLst>
          </p:cNvPr>
          <p:cNvSpPr txBox="1"/>
          <p:nvPr/>
        </p:nvSpPr>
        <p:spPr>
          <a:xfrm rot="19307101">
            <a:off x="4622462" y="2257783"/>
            <a:ext cx="2072081" cy="461665"/>
          </a:xfrm>
          <a:prstGeom prst="rect">
            <a:avLst/>
          </a:prstGeom>
          <a:noFill/>
        </p:spPr>
        <p:txBody>
          <a:bodyPr wrap="square" rtlCol="0">
            <a:spAutoFit/>
          </a:bodyPr>
          <a:lstStyle/>
          <a:p>
            <a:r>
              <a:rPr lang="fr-FR" sz="2400" dirty="0"/>
              <a:t>D + P</a:t>
            </a:r>
          </a:p>
        </p:txBody>
      </p:sp>
      <p:sp>
        <p:nvSpPr>
          <p:cNvPr id="12" name="ZoneTexte 11">
            <a:extLst>
              <a:ext uri="{FF2B5EF4-FFF2-40B4-BE49-F238E27FC236}">
                <a16:creationId xmlns:a16="http://schemas.microsoft.com/office/drawing/2014/main" id="{917E24DB-1F1A-5106-C407-888C137F65DA}"/>
              </a:ext>
            </a:extLst>
          </p:cNvPr>
          <p:cNvSpPr txBox="1"/>
          <p:nvPr/>
        </p:nvSpPr>
        <p:spPr>
          <a:xfrm rot="2787924">
            <a:off x="4513381" y="4543710"/>
            <a:ext cx="2072081" cy="461665"/>
          </a:xfrm>
          <a:prstGeom prst="rect">
            <a:avLst/>
          </a:prstGeom>
          <a:noFill/>
        </p:spPr>
        <p:txBody>
          <a:bodyPr wrap="square" rtlCol="0">
            <a:spAutoFit/>
          </a:bodyPr>
          <a:lstStyle/>
          <a:p>
            <a:r>
              <a:rPr lang="fr-FR" sz="2400" dirty="0"/>
              <a:t>V + P</a:t>
            </a:r>
          </a:p>
        </p:txBody>
      </p:sp>
      <p:sp>
        <p:nvSpPr>
          <p:cNvPr id="13" name="ZoneTexte 12">
            <a:extLst>
              <a:ext uri="{FF2B5EF4-FFF2-40B4-BE49-F238E27FC236}">
                <a16:creationId xmlns:a16="http://schemas.microsoft.com/office/drawing/2014/main" id="{A7BF1DD6-DC86-3860-A265-455698D4E2BB}"/>
              </a:ext>
            </a:extLst>
          </p:cNvPr>
          <p:cNvSpPr txBox="1"/>
          <p:nvPr/>
        </p:nvSpPr>
        <p:spPr>
          <a:xfrm rot="18904472">
            <a:off x="2659368" y="3668809"/>
            <a:ext cx="2072081" cy="461665"/>
          </a:xfrm>
          <a:prstGeom prst="rect">
            <a:avLst/>
          </a:prstGeom>
          <a:noFill/>
        </p:spPr>
        <p:txBody>
          <a:bodyPr wrap="square" rtlCol="0">
            <a:spAutoFit/>
          </a:bodyPr>
          <a:lstStyle/>
          <a:p>
            <a:r>
              <a:rPr lang="fr-FR" sz="2400" dirty="0"/>
              <a:t>V + I</a:t>
            </a:r>
          </a:p>
        </p:txBody>
      </p:sp>
      <p:sp>
        <p:nvSpPr>
          <p:cNvPr id="14" name="ZoneTexte 13">
            <a:extLst>
              <a:ext uri="{FF2B5EF4-FFF2-40B4-BE49-F238E27FC236}">
                <a16:creationId xmlns:a16="http://schemas.microsoft.com/office/drawing/2014/main" id="{90E31481-C95B-6816-9121-95F9A7B89C54}"/>
              </a:ext>
            </a:extLst>
          </p:cNvPr>
          <p:cNvSpPr txBox="1"/>
          <p:nvPr/>
        </p:nvSpPr>
        <p:spPr>
          <a:xfrm rot="2450795">
            <a:off x="2614850" y="2965281"/>
            <a:ext cx="2072081" cy="461665"/>
          </a:xfrm>
          <a:prstGeom prst="rect">
            <a:avLst/>
          </a:prstGeom>
          <a:noFill/>
        </p:spPr>
        <p:txBody>
          <a:bodyPr wrap="square" rtlCol="0">
            <a:spAutoFit/>
          </a:bodyPr>
          <a:lstStyle/>
          <a:p>
            <a:r>
              <a:rPr lang="fr-FR" sz="2400" dirty="0"/>
              <a:t>D + I</a:t>
            </a:r>
          </a:p>
        </p:txBody>
      </p:sp>
      <p:sp>
        <p:nvSpPr>
          <p:cNvPr id="15" name="ZoneTexte 14">
            <a:extLst>
              <a:ext uri="{FF2B5EF4-FFF2-40B4-BE49-F238E27FC236}">
                <a16:creationId xmlns:a16="http://schemas.microsoft.com/office/drawing/2014/main" id="{57CE3795-3315-3B25-BECC-CD6B5883784D}"/>
              </a:ext>
            </a:extLst>
          </p:cNvPr>
          <p:cNvSpPr txBox="1"/>
          <p:nvPr/>
        </p:nvSpPr>
        <p:spPr>
          <a:xfrm>
            <a:off x="4010965" y="3095583"/>
            <a:ext cx="1121104" cy="923330"/>
          </a:xfrm>
          <a:prstGeom prst="rect">
            <a:avLst/>
          </a:prstGeom>
          <a:noFill/>
        </p:spPr>
        <p:txBody>
          <a:bodyPr wrap="square" rtlCol="0">
            <a:spAutoFit/>
          </a:bodyPr>
          <a:lstStyle/>
          <a:p>
            <a:r>
              <a:rPr lang="fr-FR" dirty="0"/>
              <a:t>D </a:t>
            </a:r>
          </a:p>
          <a:p>
            <a:r>
              <a:rPr lang="fr-FR" dirty="0"/>
              <a:t>+</a:t>
            </a:r>
          </a:p>
          <a:p>
            <a:r>
              <a:rPr lang="fr-FR" dirty="0"/>
              <a:t>V</a:t>
            </a:r>
          </a:p>
        </p:txBody>
      </p:sp>
      <p:sp>
        <p:nvSpPr>
          <p:cNvPr id="16" name="ZoneTexte 15">
            <a:extLst>
              <a:ext uri="{FF2B5EF4-FFF2-40B4-BE49-F238E27FC236}">
                <a16:creationId xmlns:a16="http://schemas.microsoft.com/office/drawing/2014/main" id="{946F9827-23B5-2BB0-52EC-6CA2341872CE}"/>
              </a:ext>
            </a:extLst>
          </p:cNvPr>
          <p:cNvSpPr txBox="1"/>
          <p:nvPr/>
        </p:nvSpPr>
        <p:spPr>
          <a:xfrm>
            <a:off x="3031252" y="3242585"/>
            <a:ext cx="1121104" cy="646331"/>
          </a:xfrm>
          <a:prstGeom prst="rect">
            <a:avLst/>
          </a:prstGeom>
          <a:noFill/>
        </p:spPr>
        <p:txBody>
          <a:bodyPr wrap="square" rtlCol="0">
            <a:spAutoFit/>
          </a:bodyPr>
          <a:lstStyle/>
          <a:p>
            <a:pPr algn="ctr"/>
            <a:r>
              <a:rPr lang="fr-FR" dirty="0"/>
              <a:t>D +</a:t>
            </a:r>
          </a:p>
          <a:p>
            <a:pPr algn="ctr"/>
            <a:r>
              <a:rPr lang="fr-FR" dirty="0"/>
              <a:t>V + I</a:t>
            </a:r>
          </a:p>
        </p:txBody>
      </p:sp>
      <p:sp>
        <p:nvSpPr>
          <p:cNvPr id="17" name="ZoneTexte 16">
            <a:extLst>
              <a:ext uri="{FF2B5EF4-FFF2-40B4-BE49-F238E27FC236}">
                <a16:creationId xmlns:a16="http://schemas.microsoft.com/office/drawing/2014/main" id="{C5DCB267-4DA3-7D7C-53E9-DD3BE4284BF9}"/>
              </a:ext>
            </a:extLst>
          </p:cNvPr>
          <p:cNvSpPr txBox="1"/>
          <p:nvPr/>
        </p:nvSpPr>
        <p:spPr>
          <a:xfrm>
            <a:off x="4207123" y="3196114"/>
            <a:ext cx="1121104" cy="646331"/>
          </a:xfrm>
          <a:prstGeom prst="rect">
            <a:avLst/>
          </a:prstGeom>
          <a:noFill/>
        </p:spPr>
        <p:txBody>
          <a:bodyPr wrap="square" rtlCol="0">
            <a:spAutoFit/>
          </a:bodyPr>
          <a:lstStyle/>
          <a:p>
            <a:pPr algn="ctr"/>
            <a:r>
              <a:rPr lang="fr-FR" dirty="0"/>
              <a:t>D +</a:t>
            </a:r>
          </a:p>
          <a:p>
            <a:pPr algn="ctr"/>
            <a:r>
              <a:rPr lang="fr-FR" dirty="0"/>
              <a:t>V + P</a:t>
            </a:r>
          </a:p>
        </p:txBody>
      </p:sp>
      <p:sp>
        <p:nvSpPr>
          <p:cNvPr id="18" name="ZoneTexte 17">
            <a:extLst>
              <a:ext uri="{FF2B5EF4-FFF2-40B4-BE49-F238E27FC236}">
                <a16:creationId xmlns:a16="http://schemas.microsoft.com/office/drawing/2014/main" id="{7A7BAFEB-C3B5-B7A0-8143-69CEA6613741}"/>
              </a:ext>
            </a:extLst>
          </p:cNvPr>
          <p:cNvSpPr txBox="1"/>
          <p:nvPr/>
        </p:nvSpPr>
        <p:spPr>
          <a:xfrm>
            <a:off x="7489334" y="1223577"/>
            <a:ext cx="3700370" cy="3231654"/>
          </a:xfrm>
          <a:prstGeom prst="rect">
            <a:avLst/>
          </a:prstGeom>
          <a:noFill/>
        </p:spPr>
        <p:txBody>
          <a:bodyPr wrap="square" rtlCol="0">
            <a:spAutoFit/>
          </a:bodyPr>
          <a:lstStyle/>
          <a:p>
            <a:pPr algn="just"/>
            <a:r>
              <a:rPr lang="fr-FR" sz="1200" dirty="0"/>
              <a:t>Comme l’indique ce diagramme, il est possible d’effectuer plusieurs actions en même temps sauf la purification et le fait de devenir intangible.</a:t>
            </a:r>
          </a:p>
          <a:p>
            <a:pPr algn="just"/>
            <a:endParaRPr lang="fr-FR" sz="1200" dirty="0"/>
          </a:p>
          <a:p>
            <a:pPr algn="just"/>
            <a:r>
              <a:rPr lang="fr-FR" sz="1200" dirty="0"/>
              <a:t>En effet, si la capacité intangible permet de traverser certains obstacles, elle permet également de ne pas recevoir de dégât de la part des ennemis.</a:t>
            </a:r>
          </a:p>
          <a:p>
            <a:pPr algn="just"/>
            <a:endParaRPr lang="fr-FR" sz="1200" dirty="0"/>
          </a:p>
          <a:p>
            <a:pPr algn="just"/>
            <a:r>
              <a:rPr lang="fr-FR" sz="1200" dirty="0"/>
              <a:t>Par conséquent, il est naturel de penser que le personnage ne pourra pas lui aussi faire des dégâts aux ennemis. Il sera obligé de reprendre sa forme normale.</a:t>
            </a:r>
          </a:p>
          <a:p>
            <a:pPr algn="just"/>
            <a:endParaRPr lang="fr-FR" sz="1200" dirty="0"/>
          </a:p>
          <a:p>
            <a:pPr algn="just"/>
            <a:r>
              <a:rPr lang="fr-FR" sz="1200" dirty="0"/>
              <a:t>Enfin, la capacité à devenir intangible est également limitée dans le temps afin d’éviter que le joueur traverse toutes les zones sans se soucier des ennemis.</a:t>
            </a:r>
          </a:p>
        </p:txBody>
      </p:sp>
    </p:spTree>
    <p:extLst>
      <p:ext uri="{BB962C8B-B14F-4D97-AF65-F5344CB8AC3E}">
        <p14:creationId xmlns:p14="http://schemas.microsoft.com/office/powerpoint/2010/main" val="190145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4772846C-91AB-19CE-D3FF-07F8413B0221}"/>
              </a:ext>
            </a:extLst>
          </p:cNvPr>
          <p:cNvSpPr/>
          <p:nvPr/>
        </p:nvSpPr>
        <p:spPr>
          <a:xfrm>
            <a:off x="5168261" y="2477559"/>
            <a:ext cx="6064598" cy="4201405"/>
          </a:xfrm>
          <a:prstGeom prst="rect">
            <a:avLst/>
          </a:prstGeom>
          <a:solidFill>
            <a:srgbClr val="92D050">
              <a:alpha val="25000"/>
            </a:srgb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a:extLst>
              <a:ext uri="{FF2B5EF4-FFF2-40B4-BE49-F238E27FC236}">
                <a16:creationId xmlns:a16="http://schemas.microsoft.com/office/drawing/2014/main" id="{0CAAA315-0BA4-1D8B-9B9A-9C02EAF2C7AD}"/>
              </a:ext>
            </a:extLst>
          </p:cNvPr>
          <p:cNvSpPr/>
          <p:nvPr/>
        </p:nvSpPr>
        <p:spPr>
          <a:xfrm>
            <a:off x="5168261" y="102694"/>
            <a:ext cx="6064598" cy="2202347"/>
          </a:xfrm>
          <a:prstGeom prst="rect">
            <a:avLst/>
          </a:prstGeom>
          <a:solidFill>
            <a:schemeClr val="accent3">
              <a:lumMod val="60000"/>
              <a:lumOff val="40000"/>
              <a:alpha val="2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Ellipse 11">
            <a:extLst>
              <a:ext uri="{FF2B5EF4-FFF2-40B4-BE49-F238E27FC236}">
                <a16:creationId xmlns:a16="http://schemas.microsoft.com/office/drawing/2014/main" id="{610DAC16-F91F-8F3B-F218-FA10C6528BD0}"/>
              </a:ext>
            </a:extLst>
          </p:cNvPr>
          <p:cNvSpPr/>
          <p:nvPr/>
        </p:nvSpPr>
        <p:spPr>
          <a:xfrm>
            <a:off x="7282579" y="2813705"/>
            <a:ext cx="1563001" cy="8892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Ellipse 12">
            <a:extLst>
              <a:ext uri="{FF2B5EF4-FFF2-40B4-BE49-F238E27FC236}">
                <a16:creationId xmlns:a16="http://schemas.microsoft.com/office/drawing/2014/main" id="{811A0031-25AF-B1F8-1CE9-0EF54626146C}"/>
              </a:ext>
            </a:extLst>
          </p:cNvPr>
          <p:cNvSpPr/>
          <p:nvPr/>
        </p:nvSpPr>
        <p:spPr>
          <a:xfrm>
            <a:off x="7294033" y="4136976"/>
            <a:ext cx="1563001" cy="8892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Ellipse 13">
            <a:extLst>
              <a:ext uri="{FF2B5EF4-FFF2-40B4-BE49-F238E27FC236}">
                <a16:creationId xmlns:a16="http://schemas.microsoft.com/office/drawing/2014/main" id="{92B91F85-D801-3A45-AAD6-250B3B1BA356}"/>
              </a:ext>
            </a:extLst>
          </p:cNvPr>
          <p:cNvSpPr/>
          <p:nvPr/>
        </p:nvSpPr>
        <p:spPr>
          <a:xfrm>
            <a:off x="8325473" y="5525576"/>
            <a:ext cx="1563001" cy="8892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llipse 14">
            <a:extLst>
              <a:ext uri="{FF2B5EF4-FFF2-40B4-BE49-F238E27FC236}">
                <a16:creationId xmlns:a16="http://schemas.microsoft.com/office/drawing/2014/main" id="{90D7FA18-4100-65FB-EB35-ABEEE13EF83C}"/>
              </a:ext>
            </a:extLst>
          </p:cNvPr>
          <p:cNvSpPr/>
          <p:nvPr/>
        </p:nvSpPr>
        <p:spPr>
          <a:xfrm>
            <a:off x="5314499" y="4994779"/>
            <a:ext cx="1563001" cy="8892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llipse 15">
            <a:extLst>
              <a:ext uri="{FF2B5EF4-FFF2-40B4-BE49-F238E27FC236}">
                <a16:creationId xmlns:a16="http://schemas.microsoft.com/office/drawing/2014/main" id="{25F8AF3F-68F2-9590-01F6-9C9604239F8F}"/>
              </a:ext>
            </a:extLst>
          </p:cNvPr>
          <p:cNvSpPr/>
          <p:nvPr/>
        </p:nvSpPr>
        <p:spPr>
          <a:xfrm>
            <a:off x="7282579" y="1275537"/>
            <a:ext cx="1563001" cy="8892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Ellipse 16">
            <a:extLst>
              <a:ext uri="{FF2B5EF4-FFF2-40B4-BE49-F238E27FC236}">
                <a16:creationId xmlns:a16="http://schemas.microsoft.com/office/drawing/2014/main" id="{185F5D0C-8A5E-4CD2-6915-6EF9FC4BD6C4}"/>
              </a:ext>
            </a:extLst>
          </p:cNvPr>
          <p:cNvSpPr/>
          <p:nvPr/>
        </p:nvSpPr>
        <p:spPr>
          <a:xfrm>
            <a:off x="9450784" y="303034"/>
            <a:ext cx="1563001" cy="8892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Ellipse 17">
            <a:extLst>
              <a:ext uri="{FF2B5EF4-FFF2-40B4-BE49-F238E27FC236}">
                <a16:creationId xmlns:a16="http://schemas.microsoft.com/office/drawing/2014/main" id="{1C83C968-A1A3-41C3-90FB-3BA8E33BCB7E}"/>
              </a:ext>
            </a:extLst>
          </p:cNvPr>
          <p:cNvSpPr/>
          <p:nvPr/>
        </p:nvSpPr>
        <p:spPr>
          <a:xfrm>
            <a:off x="5294257" y="179036"/>
            <a:ext cx="1563001" cy="8892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ZoneTexte 1">
            <a:extLst>
              <a:ext uri="{FF2B5EF4-FFF2-40B4-BE49-F238E27FC236}">
                <a16:creationId xmlns:a16="http://schemas.microsoft.com/office/drawing/2014/main" id="{E8671AEE-65D4-AE8E-94D3-B0AD4C88BCD8}"/>
              </a:ext>
            </a:extLst>
          </p:cNvPr>
          <p:cNvSpPr txBox="1"/>
          <p:nvPr/>
        </p:nvSpPr>
        <p:spPr>
          <a:xfrm>
            <a:off x="1155032" y="176463"/>
            <a:ext cx="5358063" cy="646331"/>
          </a:xfrm>
          <a:prstGeom prst="rect">
            <a:avLst/>
          </a:prstGeom>
          <a:noFill/>
        </p:spPr>
        <p:txBody>
          <a:bodyPr wrap="square" rtlCol="0">
            <a:spAutoFit/>
          </a:bodyPr>
          <a:lstStyle/>
          <a:p>
            <a:r>
              <a:rPr lang="fr-FR" sz="3600" dirty="0"/>
              <a:t>Plan à bulles</a:t>
            </a:r>
          </a:p>
        </p:txBody>
      </p:sp>
      <p:sp>
        <p:nvSpPr>
          <p:cNvPr id="3" name="ZoneTexte 2">
            <a:extLst>
              <a:ext uri="{FF2B5EF4-FFF2-40B4-BE49-F238E27FC236}">
                <a16:creationId xmlns:a16="http://schemas.microsoft.com/office/drawing/2014/main" id="{4EF0631D-330B-7732-2C81-A45BA6A86E94}"/>
              </a:ext>
            </a:extLst>
          </p:cNvPr>
          <p:cNvSpPr txBox="1"/>
          <p:nvPr/>
        </p:nvSpPr>
        <p:spPr>
          <a:xfrm>
            <a:off x="8633983" y="5739359"/>
            <a:ext cx="1254491" cy="461665"/>
          </a:xfrm>
          <a:prstGeom prst="rect">
            <a:avLst/>
          </a:prstGeom>
          <a:noFill/>
        </p:spPr>
        <p:txBody>
          <a:bodyPr wrap="square" rtlCol="0">
            <a:spAutoFit/>
          </a:bodyPr>
          <a:lstStyle/>
          <a:p>
            <a:r>
              <a:rPr lang="fr-FR" sz="2400" dirty="0"/>
              <a:t>D + P</a:t>
            </a:r>
          </a:p>
        </p:txBody>
      </p:sp>
      <p:sp>
        <p:nvSpPr>
          <p:cNvPr id="6" name="ZoneTexte 5">
            <a:extLst>
              <a:ext uri="{FF2B5EF4-FFF2-40B4-BE49-F238E27FC236}">
                <a16:creationId xmlns:a16="http://schemas.microsoft.com/office/drawing/2014/main" id="{F31ECB83-518D-8E5A-21C9-AB7B01D7BA3E}"/>
              </a:ext>
            </a:extLst>
          </p:cNvPr>
          <p:cNvSpPr txBox="1"/>
          <p:nvPr/>
        </p:nvSpPr>
        <p:spPr>
          <a:xfrm>
            <a:off x="5655722" y="5200435"/>
            <a:ext cx="1089027" cy="461665"/>
          </a:xfrm>
          <a:prstGeom prst="rect">
            <a:avLst/>
          </a:prstGeom>
          <a:noFill/>
        </p:spPr>
        <p:txBody>
          <a:bodyPr wrap="square" rtlCol="0">
            <a:spAutoFit/>
          </a:bodyPr>
          <a:lstStyle/>
          <a:p>
            <a:r>
              <a:rPr lang="fr-FR" sz="2400" dirty="0"/>
              <a:t>D + I</a:t>
            </a:r>
          </a:p>
        </p:txBody>
      </p:sp>
      <p:sp>
        <p:nvSpPr>
          <p:cNvPr id="7" name="ZoneTexte 6">
            <a:extLst>
              <a:ext uri="{FF2B5EF4-FFF2-40B4-BE49-F238E27FC236}">
                <a16:creationId xmlns:a16="http://schemas.microsoft.com/office/drawing/2014/main" id="{1F5F113A-1338-1D78-301A-504566CE1DD7}"/>
              </a:ext>
            </a:extLst>
          </p:cNvPr>
          <p:cNvSpPr txBox="1"/>
          <p:nvPr/>
        </p:nvSpPr>
        <p:spPr>
          <a:xfrm>
            <a:off x="7570720" y="1471334"/>
            <a:ext cx="1214600" cy="461665"/>
          </a:xfrm>
          <a:prstGeom prst="rect">
            <a:avLst/>
          </a:prstGeom>
          <a:noFill/>
        </p:spPr>
        <p:txBody>
          <a:bodyPr wrap="square" rtlCol="0">
            <a:spAutoFit/>
          </a:bodyPr>
          <a:lstStyle/>
          <a:p>
            <a:r>
              <a:rPr lang="fr-FR" sz="2400" dirty="0"/>
              <a:t>D + V</a:t>
            </a:r>
          </a:p>
        </p:txBody>
      </p:sp>
      <p:sp>
        <p:nvSpPr>
          <p:cNvPr id="8" name="ZoneTexte 7">
            <a:extLst>
              <a:ext uri="{FF2B5EF4-FFF2-40B4-BE49-F238E27FC236}">
                <a16:creationId xmlns:a16="http://schemas.microsoft.com/office/drawing/2014/main" id="{A8D85F05-1DB0-BAAD-54DF-79F4627471B4}"/>
              </a:ext>
            </a:extLst>
          </p:cNvPr>
          <p:cNvSpPr txBox="1"/>
          <p:nvPr/>
        </p:nvSpPr>
        <p:spPr>
          <a:xfrm>
            <a:off x="5168261" y="361129"/>
            <a:ext cx="1855477" cy="461665"/>
          </a:xfrm>
          <a:prstGeom prst="rect">
            <a:avLst/>
          </a:prstGeom>
          <a:noFill/>
        </p:spPr>
        <p:txBody>
          <a:bodyPr wrap="square" rtlCol="0">
            <a:spAutoFit/>
          </a:bodyPr>
          <a:lstStyle/>
          <a:p>
            <a:pPr algn="ctr"/>
            <a:r>
              <a:rPr lang="fr-FR" sz="2400" dirty="0"/>
              <a:t>D +V + I</a:t>
            </a:r>
          </a:p>
        </p:txBody>
      </p:sp>
      <p:sp>
        <p:nvSpPr>
          <p:cNvPr id="9" name="ZoneTexte 8">
            <a:extLst>
              <a:ext uri="{FF2B5EF4-FFF2-40B4-BE49-F238E27FC236}">
                <a16:creationId xmlns:a16="http://schemas.microsoft.com/office/drawing/2014/main" id="{A5DAEB20-614B-EBC6-6355-67ED96BB360B}"/>
              </a:ext>
            </a:extLst>
          </p:cNvPr>
          <p:cNvSpPr txBox="1"/>
          <p:nvPr/>
        </p:nvSpPr>
        <p:spPr>
          <a:xfrm>
            <a:off x="9307486" y="516817"/>
            <a:ext cx="1855477" cy="461665"/>
          </a:xfrm>
          <a:prstGeom prst="rect">
            <a:avLst/>
          </a:prstGeom>
          <a:noFill/>
        </p:spPr>
        <p:txBody>
          <a:bodyPr wrap="square" rtlCol="0">
            <a:spAutoFit/>
          </a:bodyPr>
          <a:lstStyle/>
          <a:p>
            <a:pPr algn="ctr"/>
            <a:r>
              <a:rPr lang="fr-FR" sz="2400" dirty="0"/>
              <a:t>D +V + P</a:t>
            </a:r>
          </a:p>
        </p:txBody>
      </p:sp>
      <p:sp>
        <p:nvSpPr>
          <p:cNvPr id="10" name="ZoneTexte 9">
            <a:extLst>
              <a:ext uri="{FF2B5EF4-FFF2-40B4-BE49-F238E27FC236}">
                <a16:creationId xmlns:a16="http://schemas.microsoft.com/office/drawing/2014/main" id="{939E3CCC-9860-E46D-D1A4-09FBED0344FA}"/>
              </a:ext>
            </a:extLst>
          </p:cNvPr>
          <p:cNvSpPr txBox="1"/>
          <p:nvPr/>
        </p:nvSpPr>
        <p:spPr>
          <a:xfrm>
            <a:off x="7874334" y="3013813"/>
            <a:ext cx="451479" cy="461665"/>
          </a:xfrm>
          <a:prstGeom prst="rect">
            <a:avLst/>
          </a:prstGeom>
          <a:noFill/>
        </p:spPr>
        <p:txBody>
          <a:bodyPr wrap="square" rtlCol="0">
            <a:spAutoFit/>
          </a:bodyPr>
          <a:lstStyle/>
          <a:p>
            <a:r>
              <a:rPr lang="fr-FR" sz="2400" dirty="0"/>
              <a:t>D</a:t>
            </a:r>
          </a:p>
        </p:txBody>
      </p:sp>
      <p:sp>
        <p:nvSpPr>
          <p:cNvPr id="11" name="ZoneTexte 10">
            <a:extLst>
              <a:ext uri="{FF2B5EF4-FFF2-40B4-BE49-F238E27FC236}">
                <a16:creationId xmlns:a16="http://schemas.microsoft.com/office/drawing/2014/main" id="{6E911A14-20CF-4ECB-0B0F-77F0088B6D74}"/>
              </a:ext>
            </a:extLst>
          </p:cNvPr>
          <p:cNvSpPr txBox="1"/>
          <p:nvPr/>
        </p:nvSpPr>
        <p:spPr>
          <a:xfrm>
            <a:off x="7885788" y="4350759"/>
            <a:ext cx="451479" cy="461665"/>
          </a:xfrm>
          <a:prstGeom prst="rect">
            <a:avLst/>
          </a:prstGeom>
          <a:noFill/>
        </p:spPr>
        <p:txBody>
          <a:bodyPr wrap="square" rtlCol="0">
            <a:spAutoFit/>
          </a:bodyPr>
          <a:lstStyle/>
          <a:p>
            <a:r>
              <a:rPr lang="fr-FR" sz="2400" dirty="0"/>
              <a:t>P</a:t>
            </a:r>
          </a:p>
        </p:txBody>
      </p:sp>
      <p:cxnSp>
        <p:nvCxnSpPr>
          <p:cNvPr id="22" name="Connecteur droit avec flèche 21">
            <a:extLst>
              <a:ext uri="{FF2B5EF4-FFF2-40B4-BE49-F238E27FC236}">
                <a16:creationId xmlns:a16="http://schemas.microsoft.com/office/drawing/2014/main" id="{E256BDD8-485C-49C9-8CBF-77A6973C6219}"/>
              </a:ext>
            </a:extLst>
          </p:cNvPr>
          <p:cNvCxnSpPr>
            <a:stCxn id="12" idx="4"/>
            <a:endCxn id="13" idx="0"/>
          </p:cNvCxnSpPr>
          <p:nvPr/>
        </p:nvCxnSpPr>
        <p:spPr>
          <a:xfrm>
            <a:off x="8064080" y="3702938"/>
            <a:ext cx="11454" cy="434038"/>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eur droit avec flèche 22">
            <a:extLst>
              <a:ext uri="{FF2B5EF4-FFF2-40B4-BE49-F238E27FC236}">
                <a16:creationId xmlns:a16="http://schemas.microsoft.com/office/drawing/2014/main" id="{240DF560-86E9-EF79-8502-6802C127E74D}"/>
              </a:ext>
            </a:extLst>
          </p:cNvPr>
          <p:cNvCxnSpPr>
            <a:cxnSpLocks/>
            <a:stCxn id="13" idx="4"/>
            <a:endCxn id="14" idx="1"/>
          </p:cNvCxnSpPr>
          <p:nvPr/>
        </p:nvCxnSpPr>
        <p:spPr>
          <a:xfrm>
            <a:off x="8075534" y="5026209"/>
            <a:ext cx="478835" cy="629592"/>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eur droit avec flèche 25">
            <a:extLst>
              <a:ext uri="{FF2B5EF4-FFF2-40B4-BE49-F238E27FC236}">
                <a16:creationId xmlns:a16="http://schemas.microsoft.com/office/drawing/2014/main" id="{A96C866F-C1AB-5D08-11F7-6F0CA02CB1C8}"/>
              </a:ext>
            </a:extLst>
          </p:cNvPr>
          <p:cNvCxnSpPr>
            <a:cxnSpLocks/>
            <a:stCxn id="14" idx="2"/>
            <a:endCxn id="15" idx="6"/>
          </p:cNvCxnSpPr>
          <p:nvPr/>
        </p:nvCxnSpPr>
        <p:spPr>
          <a:xfrm flipH="1" flipV="1">
            <a:off x="6877500" y="5439396"/>
            <a:ext cx="1447973" cy="530797"/>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Connecteur droit avec flèche 28">
            <a:extLst>
              <a:ext uri="{FF2B5EF4-FFF2-40B4-BE49-F238E27FC236}">
                <a16:creationId xmlns:a16="http://schemas.microsoft.com/office/drawing/2014/main" id="{391CBC03-61D4-B1E1-7461-9B19D4E962E4}"/>
              </a:ext>
            </a:extLst>
          </p:cNvPr>
          <p:cNvCxnSpPr>
            <a:cxnSpLocks/>
            <a:stCxn id="15" idx="0"/>
            <a:endCxn id="16" idx="3"/>
          </p:cNvCxnSpPr>
          <p:nvPr/>
        </p:nvCxnSpPr>
        <p:spPr>
          <a:xfrm flipV="1">
            <a:off x="6096000" y="2034545"/>
            <a:ext cx="1415475" cy="2960234"/>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eur droit avec flèche 31">
            <a:extLst>
              <a:ext uri="{FF2B5EF4-FFF2-40B4-BE49-F238E27FC236}">
                <a16:creationId xmlns:a16="http://schemas.microsoft.com/office/drawing/2014/main" id="{610802DA-CB95-9A78-595C-8FACA015D41F}"/>
              </a:ext>
            </a:extLst>
          </p:cNvPr>
          <p:cNvCxnSpPr>
            <a:cxnSpLocks/>
            <a:stCxn id="16" idx="1"/>
            <a:endCxn id="18" idx="5"/>
          </p:cNvCxnSpPr>
          <p:nvPr/>
        </p:nvCxnSpPr>
        <p:spPr>
          <a:xfrm flipH="1" flipV="1">
            <a:off x="6628362" y="938044"/>
            <a:ext cx="883113" cy="467718"/>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eur droit avec flèche 34">
            <a:extLst>
              <a:ext uri="{FF2B5EF4-FFF2-40B4-BE49-F238E27FC236}">
                <a16:creationId xmlns:a16="http://schemas.microsoft.com/office/drawing/2014/main" id="{187D9D9E-2FFD-72A2-7E11-6E53C47DE9D2}"/>
              </a:ext>
            </a:extLst>
          </p:cNvPr>
          <p:cNvCxnSpPr>
            <a:cxnSpLocks/>
            <a:stCxn id="16" idx="7"/>
            <a:endCxn id="17" idx="3"/>
          </p:cNvCxnSpPr>
          <p:nvPr/>
        </p:nvCxnSpPr>
        <p:spPr>
          <a:xfrm flipV="1">
            <a:off x="8616684" y="1062042"/>
            <a:ext cx="1062996" cy="34372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41" name="ZoneTexte 40">
            <a:extLst>
              <a:ext uri="{FF2B5EF4-FFF2-40B4-BE49-F238E27FC236}">
                <a16:creationId xmlns:a16="http://schemas.microsoft.com/office/drawing/2014/main" id="{4F21A382-423B-4A46-C67C-95D61FDA44CC}"/>
              </a:ext>
            </a:extLst>
          </p:cNvPr>
          <p:cNvSpPr txBox="1"/>
          <p:nvPr/>
        </p:nvSpPr>
        <p:spPr>
          <a:xfrm>
            <a:off x="9888474" y="1876717"/>
            <a:ext cx="1344385" cy="369332"/>
          </a:xfrm>
          <a:prstGeom prst="rect">
            <a:avLst/>
          </a:prstGeom>
          <a:noFill/>
        </p:spPr>
        <p:txBody>
          <a:bodyPr wrap="square" rtlCol="0">
            <a:spAutoFit/>
          </a:bodyPr>
          <a:lstStyle/>
          <a:p>
            <a:r>
              <a:rPr lang="fr-FR" dirty="0"/>
              <a:t>Cimetière</a:t>
            </a:r>
          </a:p>
        </p:txBody>
      </p:sp>
      <p:sp>
        <p:nvSpPr>
          <p:cNvPr id="42" name="ZoneTexte 41">
            <a:extLst>
              <a:ext uri="{FF2B5EF4-FFF2-40B4-BE49-F238E27FC236}">
                <a16:creationId xmlns:a16="http://schemas.microsoft.com/office/drawing/2014/main" id="{6B284970-18B0-7813-795F-B7C397F8CFAD}"/>
              </a:ext>
            </a:extLst>
          </p:cNvPr>
          <p:cNvSpPr txBox="1"/>
          <p:nvPr/>
        </p:nvSpPr>
        <p:spPr>
          <a:xfrm>
            <a:off x="10446891" y="6309632"/>
            <a:ext cx="851284" cy="369332"/>
          </a:xfrm>
          <a:prstGeom prst="rect">
            <a:avLst/>
          </a:prstGeom>
          <a:noFill/>
        </p:spPr>
        <p:txBody>
          <a:bodyPr wrap="square" rtlCol="0">
            <a:spAutoFit/>
          </a:bodyPr>
          <a:lstStyle/>
          <a:p>
            <a:r>
              <a:rPr lang="fr-FR" dirty="0"/>
              <a:t>Jardin</a:t>
            </a:r>
          </a:p>
        </p:txBody>
      </p:sp>
      <p:sp>
        <p:nvSpPr>
          <p:cNvPr id="45" name="ZoneTexte 44">
            <a:extLst>
              <a:ext uri="{FF2B5EF4-FFF2-40B4-BE49-F238E27FC236}">
                <a16:creationId xmlns:a16="http://schemas.microsoft.com/office/drawing/2014/main" id="{E5E78894-658A-B334-C4DE-142EDA525AAD}"/>
              </a:ext>
            </a:extLst>
          </p:cNvPr>
          <p:cNvSpPr txBox="1"/>
          <p:nvPr/>
        </p:nvSpPr>
        <p:spPr>
          <a:xfrm>
            <a:off x="1155032" y="1163044"/>
            <a:ext cx="3534021" cy="1969770"/>
          </a:xfrm>
          <a:prstGeom prst="rect">
            <a:avLst/>
          </a:prstGeom>
          <a:noFill/>
        </p:spPr>
        <p:txBody>
          <a:bodyPr wrap="square" rtlCol="0">
            <a:spAutoFit/>
          </a:bodyPr>
          <a:lstStyle/>
          <a:p>
            <a:r>
              <a:rPr lang="fr-FR" sz="1400" dirty="0"/>
              <a:t>Répartition des capacités</a:t>
            </a:r>
          </a:p>
          <a:p>
            <a:endParaRPr lang="fr-FR" sz="1200" dirty="0"/>
          </a:p>
          <a:p>
            <a:endParaRPr lang="fr-FR" sz="1200" dirty="0"/>
          </a:p>
          <a:p>
            <a:r>
              <a:rPr lang="fr-FR" sz="1200" dirty="0"/>
              <a:t>Comme le montre ce plan à bulles, l’évolution des capacités et leur démonstration a été faite sur les deux premières zones du jeu.</a:t>
            </a:r>
          </a:p>
          <a:p>
            <a:endParaRPr lang="fr-FR" sz="1200" dirty="0"/>
          </a:p>
          <a:p>
            <a:r>
              <a:rPr lang="fr-FR" sz="1200" dirty="0"/>
              <a:t>Le joueur pourra ainsi prendre le temps d’assimiler ses nouvelles compétences avant de s’aventurer dans le donjon.</a:t>
            </a:r>
          </a:p>
        </p:txBody>
      </p:sp>
    </p:spTree>
    <p:extLst>
      <p:ext uri="{BB962C8B-B14F-4D97-AF65-F5344CB8AC3E}">
        <p14:creationId xmlns:p14="http://schemas.microsoft.com/office/powerpoint/2010/main" val="873451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8671AEE-65D4-AE8E-94D3-B0AD4C88BCD8}"/>
              </a:ext>
            </a:extLst>
          </p:cNvPr>
          <p:cNvSpPr txBox="1"/>
          <p:nvPr/>
        </p:nvSpPr>
        <p:spPr>
          <a:xfrm>
            <a:off x="1155032" y="176463"/>
            <a:ext cx="5358063" cy="646331"/>
          </a:xfrm>
          <a:prstGeom prst="rect">
            <a:avLst/>
          </a:prstGeom>
          <a:noFill/>
        </p:spPr>
        <p:txBody>
          <a:bodyPr wrap="square" rtlCol="0">
            <a:spAutoFit/>
          </a:bodyPr>
          <a:lstStyle/>
          <a:p>
            <a:r>
              <a:rPr lang="fr-FR" sz="3600" dirty="0"/>
              <a:t>Plan à bulles</a:t>
            </a:r>
          </a:p>
        </p:txBody>
      </p:sp>
      <p:sp>
        <p:nvSpPr>
          <p:cNvPr id="45" name="ZoneTexte 44">
            <a:extLst>
              <a:ext uri="{FF2B5EF4-FFF2-40B4-BE49-F238E27FC236}">
                <a16:creationId xmlns:a16="http://schemas.microsoft.com/office/drawing/2014/main" id="{E5E78894-658A-B334-C4DE-142EDA525AAD}"/>
              </a:ext>
            </a:extLst>
          </p:cNvPr>
          <p:cNvSpPr txBox="1"/>
          <p:nvPr/>
        </p:nvSpPr>
        <p:spPr>
          <a:xfrm>
            <a:off x="1138298" y="879548"/>
            <a:ext cx="5690385" cy="1969770"/>
          </a:xfrm>
          <a:prstGeom prst="rect">
            <a:avLst/>
          </a:prstGeom>
          <a:noFill/>
        </p:spPr>
        <p:txBody>
          <a:bodyPr wrap="square" rtlCol="0">
            <a:spAutoFit/>
          </a:bodyPr>
          <a:lstStyle/>
          <a:p>
            <a:pPr algn="just"/>
            <a:r>
              <a:rPr lang="fr-FR" sz="1400" dirty="0"/>
              <a:t>Agencement des lieux</a:t>
            </a:r>
          </a:p>
          <a:p>
            <a:pPr algn="just"/>
            <a:endParaRPr lang="fr-FR" sz="1200" dirty="0"/>
          </a:p>
          <a:p>
            <a:pPr algn="just"/>
            <a:r>
              <a:rPr lang="fr-FR" sz="1200" dirty="0"/>
              <a:t>Selon ce plan à bulles, toutes les salles extérieurs circulent autour du hub qui servira aussi de </a:t>
            </a:r>
            <a:r>
              <a:rPr lang="fr-FR" sz="1200" dirty="0" err="1"/>
              <a:t>spawn</a:t>
            </a:r>
            <a:r>
              <a:rPr lang="fr-FR" sz="1200" dirty="0"/>
              <a:t>. (Du point de vue de la progression du jeu, il est également possible d’imaginer qu’un vendeur pourra se trouver dans ce hub afin que les aller-retour pour faire des achats soient assez rapides.)</a:t>
            </a:r>
          </a:p>
          <a:p>
            <a:pPr algn="just"/>
            <a:endParaRPr lang="fr-FR" sz="1200" dirty="0"/>
          </a:p>
          <a:p>
            <a:pPr algn="just"/>
            <a:r>
              <a:rPr lang="fr-FR" sz="1200" dirty="0"/>
              <a:t>Dès maintenant, il est important de prendre en compte la nécessité à rendre des zones inaccessibles; ou créer des zones secondaires dans un premier temps afin que le joueur puisse revenir plus tard pour les explorer.</a:t>
            </a:r>
          </a:p>
        </p:txBody>
      </p:sp>
      <p:sp>
        <p:nvSpPr>
          <p:cNvPr id="4" name="Ellipse 3">
            <a:extLst>
              <a:ext uri="{FF2B5EF4-FFF2-40B4-BE49-F238E27FC236}">
                <a16:creationId xmlns:a16="http://schemas.microsoft.com/office/drawing/2014/main" id="{983393D9-7901-961A-6383-A8B47A34B6E8}"/>
              </a:ext>
            </a:extLst>
          </p:cNvPr>
          <p:cNvSpPr/>
          <p:nvPr/>
        </p:nvSpPr>
        <p:spPr>
          <a:xfrm>
            <a:off x="8760500" y="3273901"/>
            <a:ext cx="1035448" cy="1035448"/>
          </a:xfrm>
          <a:prstGeom prst="ellipse">
            <a:avLst/>
          </a:prstGeom>
          <a:solidFill>
            <a:srgbClr val="8FA98B"/>
          </a:solidFill>
          <a:ln>
            <a:solidFill>
              <a:schemeClr val="tx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HUB</a:t>
            </a:r>
          </a:p>
          <a:p>
            <a:pPr algn="ctr"/>
            <a:r>
              <a:rPr lang="fr-FR" sz="1200" dirty="0" err="1"/>
              <a:t>spwan</a:t>
            </a:r>
            <a:endParaRPr lang="fr-FR" sz="1200" dirty="0"/>
          </a:p>
        </p:txBody>
      </p:sp>
      <p:sp>
        <p:nvSpPr>
          <p:cNvPr id="5" name="Ellipse 4">
            <a:extLst>
              <a:ext uri="{FF2B5EF4-FFF2-40B4-BE49-F238E27FC236}">
                <a16:creationId xmlns:a16="http://schemas.microsoft.com/office/drawing/2014/main" id="{682B6203-9CE5-252E-B016-9931ABBD7E46}"/>
              </a:ext>
            </a:extLst>
          </p:cNvPr>
          <p:cNvSpPr/>
          <p:nvPr/>
        </p:nvSpPr>
        <p:spPr>
          <a:xfrm>
            <a:off x="9588551" y="4041155"/>
            <a:ext cx="1342301" cy="1342301"/>
          </a:xfrm>
          <a:prstGeom prst="ellipse">
            <a:avLst/>
          </a:prstGeom>
          <a:solidFill>
            <a:srgbClr val="75BF77"/>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Exploration jardin</a:t>
            </a:r>
          </a:p>
        </p:txBody>
      </p:sp>
      <p:sp>
        <p:nvSpPr>
          <p:cNvPr id="19" name="Ellipse 18">
            <a:extLst>
              <a:ext uri="{FF2B5EF4-FFF2-40B4-BE49-F238E27FC236}">
                <a16:creationId xmlns:a16="http://schemas.microsoft.com/office/drawing/2014/main" id="{837566AA-19B9-F6AE-0B27-991CC5797F14}"/>
              </a:ext>
            </a:extLst>
          </p:cNvPr>
          <p:cNvSpPr/>
          <p:nvPr/>
        </p:nvSpPr>
        <p:spPr>
          <a:xfrm>
            <a:off x="7610000" y="4041510"/>
            <a:ext cx="1338241" cy="1338241"/>
          </a:xfrm>
          <a:prstGeom prst="ellipse">
            <a:avLst/>
          </a:prstGeom>
          <a:solidFill>
            <a:srgbClr val="75BF77"/>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Début</a:t>
            </a:r>
          </a:p>
        </p:txBody>
      </p:sp>
      <p:sp>
        <p:nvSpPr>
          <p:cNvPr id="20" name="Ellipse 19">
            <a:extLst>
              <a:ext uri="{FF2B5EF4-FFF2-40B4-BE49-F238E27FC236}">
                <a16:creationId xmlns:a16="http://schemas.microsoft.com/office/drawing/2014/main" id="{DBB9A3F5-F326-7F2B-71AD-5763D1AE1811}"/>
              </a:ext>
            </a:extLst>
          </p:cNvPr>
          <p:cNvSpPr/>
          <p:nvPr/>
        </p:nvSpPr>
        <p:spPr>
          <a:xfrm>
            <a:off x="9608208" y="5413275"/>
            <a:ext cx="1414926" cy="1414926"/>
          </a:xfrm>
          <a:prstGeom prst="ellipse">
            <a:avLst/>
          </a:prstGeom>
          <a:solidFill>
            <a:srgbClr val="75BF77"/>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Exploration jardin</a:t>
            </a:r>
          </a:p>
        </p:txBody>
      </p:sp>
      <p:sp>
        <p:nvSpPr>
          <p:cNvPr id="21" name="Ellipse 20">
            <a:extLst>
              <a:ext uri="{FF2B5EF4-FFF2-40B4-BE49-F238E27FC236}">
                <a16:creationId xmlns:a16="http://schemas.microsoft.com/office/drawing/2014/main" id="{C936FEA6-4AEE-21C9-1218-E979A2758E52}"/>
              </a:ext>
            </a:extLst>
          </p:cNvPr>
          <p:cNvSpPr/>
          <p:nvPr/>
        </p:nvSpPr>
        <p:spPr>
          <a:xfrm>
            <a:off x="7629657" y="5442034"/>
            <a:ext cx="1338241" cy="1338241"/>
          </a:xfrm>
          <a:prstGeom prst="ellipse">
            <a:avLst/>
          </a:prstGeom>
          <a:solidFill>
            <a:srgbClr val="75BF77"/>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Capacité jardin</a:t>
            </a:r>
          </a:p>
        </p:txBody>
      </p:sp>
      <p:sp>
        <p:nvSpPr>
          <p:cNvPr id="24" name="Ellipse 23">
            <a:extLst>
              <a:ext uri="{FF2B5EF4-FFF2-40B4-BE49-F238E27FC236}">
                <a16:creationId xmlns:a16="http://schemas.microsoft.com/office/drawing/2014/main" id="{F609AA33-1F22-EDBF-FB2C-DBE3BF7B270A}"/>
              </a:ext>
            </a:extLst>
          </p:cNvPr>
          <p:cNvSpPr/>
          <p:nvPr/>
        </p:nvSpPr>
        <p:spPr>
          <a:xfrm>
            <a:off x="9668667" y="1004017"/>
            <a:ext cx="1724711" cy="2705826"/>
          </a:xfrm>
          <a:prstGeom prst="ellipse">
            <a:avLst/>
          </a:prstGeom>
          <a:solidFill>
            <a:schemeClr val="accent3">
              <a:lumMod val="60000"/>
              <a:lumOff val="4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 Capacité cimetière</a:t>
            </a:r>
          </a:p>
        </p:txBody>
      </p:sp>
      <p:sp>
        <p:nvSpPr>
          <p:cNvPr id="25" name="Ellipse 24">
            <a:extLst>
              <a:ext uri="{FF2B5EF4-FFF2-40B4-BE49-F238E27FC236}">
                <a16:creationId xmlns:a16="http://schemas.microsoft.com/office/drawing/2014/main" id="{92D358A5-0664-4563-3772-183942EAAD03}"/>
              </a:ext>
            </a:extLst>
          </p:cNvPr>
          <p:cNvSpPr/>
          <p:nvPr/>
        </p:nvSpPr>
        <p:spPr>
          <a:xfrm>
            <a:off x="7035789" y="1110684"/>
            <a:ext cx="1724711" cy="2690907"/>
          </a:xfrm>
          <a:prstGeom prst="ellipse">
            <a:avLst/>
          </a:prstGeom>
          <a:solidFill>
            <a:schemeClr val="accent3">
              <a:lumMod val="60000"/>
              <a:lumOff val="4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Exploration cimetière </a:t>
            </a:r>
          </a:p>
        </p:txBody>
      </p:sp>
      <p:sp>
        <p:nvSpPr>
          <p:cNvPr id="27" name="Ellipse 26">
            <a:extLst>
              <a:ext uri="{FF2B5EF4-FFF2-40B4-BE49-F238E27FC236}">
                <a16:creationId xmlns:a16="http://schemas.microsoft.com/office/drawing/2014/main" id="{D1BA9F7F-17A5-3B89-9025-4D456A2EEA19}"/>
              </a:ext>
            </a:extLst>
          </p:cNvPr>
          <p:cNvSpPr/>
          <p:nvPr/>
        </p:nvSpPr>
        <p:spPr>
          <a:xfrm>
            <a:off x="8706127" y="164660"/>
            <a:ext cx="1016914" cy="2705826"/>
          </a:xfrm>
          <a:prstGeom prst="ellipse">
            <a:avLst/>
          </a:prstGeom>
          <a:solidFill>
            <a:schemeClr val="accent3">
              <a:lumMod val="60000"/>
              <a:lumOff val="4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Chemin vers donjon</a:t>
            </a:r>
          </a:p>
        </p:txBody>
      </p:sp>
      <p:sp>
        <p:nvSpPr>
          <p:cNvPr id="28" name="Ellipse 27">
            <a:extLst>
              <a:ext uri="{FF2B5EF4-FFF2-40B4-BE49-F238E27FC236}">
                <a16:creationId xmlns:a16="http://schemas.microsoft.com/office/drawing/2014/main" id="{4AC8F669-BEFB-7C67-6900-780B194F504C}"/>
              </a:ext>
            </a:extLst>
          </p:cNvPr>
          <p:cNvSpPr/>
          <p:nvPr/>
        </p:nvSpPr>
        <p:spPr>
          <a:xfrm>
            <a:off x="2635363" y="2937777"/>
            <a:ext cx="1429328" cy="142932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Salle du boss</a:t>
            </a:r>
          </a:p>
        </p:txBody>
      </p:sp>
      <p:sp>
        <p:nvSpPr>
          <p:cNvPr id="30" name="Ellipse 29">
            <a:extLst>
              <a:ext uri="{FF2B5EF4-FFF2-40B4-BE49-F238E27FC236}">
                <a16:creationId xmlns:a16="http://schemas.microsoft.com/office/drawing/2014/main" id="{BB5AD31C-B59B-9E26-2F8B-931CC86D47AD}"/>
              </a:ext>
            </a:extLst>
          </p:cNvPr>
          <p:cNvSpPr/>
          <p:nvPr/>
        </p:nvSpPr>
        <p:spPr>
          <a:xfrm>
            <a:off x="1694688" y="5174733"/>
            <a:ext cx="1040446" cy="10404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Salle annexe</a:t>
            </a:r>
          </a:p>
        </p:txBody>
      </p:sp>
      <p:sp>
        <p:nvSpPr>
          <p:cNvPr id="31" name="Ellipse 30">
            <a:extLst>
              <a:ext uri="{FF2B5EF4-FFF2-40B4-BE49-F238E27FC236}">
                <a16:creationId xmlns:a16="http://schemas.microsoft.com/office/drawing/2014/main" id="{6529E28E-602F-E2F6-A686-3AF903BE82B6}"/>
              </a:ext>
            </a:extLst>
          </p:cNvPr>
          <p:cNvSpPr/>
          <p:nvPr/>
        </p:nvSpPr>
        <p:spPr>
          <a:xfrm>
            <a:off x="3834063" y="4583606"/>
            <a:ext cx="1111350" cy="11113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Salle annexe</a:t>
            </a:r>
          </a:p>
        </p:txBody>
      </p:sp>
      <p:sp>
        <p:nvSpPr>
          <p:cNvPr id="33" name="Rectangle 32">
            <a:extLst>
              <a:ext uri="{FF2B5EF4-FFF2-40B4-BE49-F238E27FC236}">
                <a16:creationId xmlns:a16="http://schemas.microsoft.com/office/drawing/2014/main" id="{76CF28D4-E54A-DFFD-3509-E6AE24AAE43B}"/>
              </a:ext>
            </a:extLst>
          </p:cNvPr>
          <p:cNvSpPr/>
          <p:nvPr/>
        </p:nvSpPr>
        <p:spPr>
          <a:xfrm>
            <a:off x="2922042" y="6443524"/>
            <a:ext cx="855971" cy="3162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t>Entrée</a:t>
            </a:r>
          </a:p>
        </p:txBody>
      </p:sp>
      <p:cxnSp>
        <p:nvCxnSpPr>
          <p:cNvPr id="38" name="Connecteur droit 37">
            <a:extLst>
              <a:ext uri="{FF2B5EF4-FFF2-40B4-BE49-F238E27FC236}">
                <a16:creationId xmlns:a16="http://schemas.microsoft.com/office/drawing/2014/main" id="{8E25F1A7-5B00-21AE-EECC-1B6C6125CA36}"/>
              </a:ext>
            </a:extLst>
          </p:cNvPr>
          <p:cNvCxnSpPr>
            <a:cxnSpLocks/>
            <a:stCxn id="4" idx="4"/>
          </p:cNvCxnSpPr>
          <p:nvPr/>
        </p:nvCxnSpPr>
        <p:spPr>
          <a:xfrm>
            <a:off x="9278224" y="4309349"/>
            <a:ext cx="0" cy="213417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Connecteur droit 45">
            <a:extLst>
              <a:ext uri="{FF2B5EF4-FFF2-40B4-BE49-F238E27FC236}">
                <a16:creationId xmlns:a16="http://schemas.microsoft.com/office/drawing/2014/main" id="{DFC4B08A-75F5-03B6-AB75-D018241D9C6F}"/>
              </a:ext>
            </a:extLst>
          </p:cNvPr>
          <p:cNvCxnSpPr>
            <a:cxnSpLocks/>
          </p:cNvCxnSpPr>
          <p:nvPr/>
        </p:nvCxnSpPr>
        <p:spPr>
          <a:xfrm>
            <a:off x="9254455" y="2856032"/>
            <a:ext cx="0" cy="44118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Connecteur droit 47">
            <a:extLst>
              <a:ext uri="{FF2B5EF4-FFF2-40B4-BE49-F238E27FC236}">
                <a16:creationId xmlns:a16="http://schemas.microsoft.com/office/drawing/2014/main" id="{FB1CDBCE-B693-31A6-DA64-54591ADB4665}"/>
              </a:ext>
            </a:extLst>
          </p:cNvPr>
          <p:cNvCxnSpPr>
            <a:cxnSpLocks/>
          </p:cNvCxnSpPr>
          <p:nvPr/>
        </p:nvCxnSpPr>
        <p:spPr>
          <a:xfrm flipH="1">
            <a:off x="8635068" y="3086758"/>
            <a:ext cx="123877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Connecteur droit 49">
            <a:extLst>
              <a:ext uri="{FF2B5EF4-FFF2-40B4-BE49-F238E27FC236}">
                <a16:creationId xmlns:a16="http://schemas.microsoft.com/office/drawing/2014/main" id="{3CE3320A-EFFA-265A-5B04-9B76A1419A28}"/>
              </a:ext>
            </a:extLst>
          </p:cNvPr>
          <p:cNvCxnSpPr>
            <a:cxnSpLocks/>
          </p:cNvCxnSpPr>
          <p:nvPr/>
        </p:nvCxnSpPr>
        <p:spPr>
          <a:xfrm>
            <a:off x="3350027" y="4301093"/>
            <a:ext cx="0" cy="213417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Connecteur droit 50">
            <a:extLst>
              <a:ext uri="{FF2B5EF4-FFF2-40B4-BE49-F238E27FC236}">
                <a16:creationId xmlns:a16="http://schemas.microsoft.com/office/drawing/2014/main" id="{9DD33AC8-6359-47EC-16FC-2F51D7DCFD88}"/>
              </a:ext>
            </a:extLst>
          </p:cNvPr>
          <p:cNvCxnSpPr>
            <a:cxnSpLocks/>
          </p:cNvCxnSpPr>
          <p:nvPr/>
        </p:nvCxnSpPr>
        <p:spPr>
          <a:xfrm flipH="1">
            <a:off x="2595289" y="5000847"/>
            <a:ext cx="123877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Connecteur droit 51">
            <a:extLst>
              <a:ext uri="{FF2B5EF4-FFF2-40B4-BE49-F238E27FC236}">
                <a16:creationId xmlns:a16="http://schemas.microsoft.com/office/drawing/2014/main" id="{1CEF98F8-B5CD-E15D-548E-491AF72CAC2B}"/>
              </a:ext>
            </a:extLst>
          </p:cNvPr>
          <p:cNvCxnSpPr>
            <a:cxnSpLocks/>
          </p:cNvCxnSpPr>
          <p:nvPr/>
        </p:nvCxnSpPr>
        <p:spPr>
          <a:xfrm>
            <a:off x="2595289" y="5000847"/>
            <a:ext cx="0" cy="44118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Connecteur droit 52">
            <a:extLst>
              <a:ext uri="{FF2B5EF4-FFF2-40B4-BE49-F238E27FC236}">
                <a16:creationId xmlns:a16="http://schemas.microsoft.com/office/drawing/2014/main" id="{527499F9-49CD-1559-ACFC-4D25AAAE28F2}"/>
              </a:ext>
            </a:extLst>
          </p:cNvPr>
          <p:cNvCxnSpPr>
            <a:cxnSpLocks/>
          </p:cNvCxnSpPr>
          <p:nvPr/>
        </p:nvCxnSpPr>
        <p:spPr>
          <a:xfrm flipH="1" flipV="1">
            <a:off x="8279120" y="5380584"/>
            <a:ext cx="2104238" cy="574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Connecteur droit 54">
            <a:extLst>
              <a:ext uri="{FF2B5EF4-FFF2-40B4-BE49-F238E27FC236}">
                <a16:creationId xmlns:a16="http://schemas.microsoft.com/office/drawing/2014/main" id="{82C3E0DC-8691-B44F-D6A7-6BD8E92F5CEF}"/>
              </a:ext>
            </a:extLst>
          </p:cNvPr>
          <p:cNvCxnSpPr>
            <a:cxnSpLocks/>
          </p:cNvCxnSpPr>
          <p:nvPr/>
        </p:nvCxnSpPr>
        <p:spPr>
          <a:xfrm flipH="1">
            <a:off x="8534400" y="3976382"/>
            <a:ext cx="315985" cy="28536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Connecteur droit 56">
            <a:extLst>
              <a:ext uri="{FF2B5EF4-FFF2-40B4-BE49-F238E27FC236}">
                <a16:creationId xmlns:a16="http://schemas.microsoft.com/office/drawing/2014/main" id="{2037B568-5F9A-5B0C-577A-96035ECA3698}"/>
              </a:ext>
            </a:extLst>
          </p:cNvPr>
          <p:cNvCxnSpPr>
            <a:cxnSpLocks/>
          </p:cNvCxnSpPr>
          <p:nvPr/>
        </p:nvCxnSpPr>
        <p:spPr>
          <a:xfrm>
            <a:off x="9668667" y="3976382"/>
            <a:ext cx="332218" cy="33296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3324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4D33C5CC-8767-3DBD-5993-BB5856733368}"/>
              </a:ext>
            </a:extLst>
          </p:cNvPr>
          <p:cNvSpPr txBox="1"/>
          <p:nvPr/>
        </p:nvSpPr>
        <p:spPr>
          <a:xfrm>
            <a:off x="1155032" y="176463"/>
            <a:ext cx="2645181" cy="646331"/>
          </a:xfrm>
          <a:prstGeom prst="rect">
            <a:avLst/>
          </a:prstGeom>
          <a:noFill/>
        </p:spPr>
        <p:txBody>
          <a:bodyPr wrap="square" rtlCol="0">
            <a:spAutoFit/>
          </a:bodyPr>
          <a:lstStyle/>
          <a:p>
            <a:r>
              <a:rPr lang="fr-FR" sz="3600" dirty="0"/>
              <a:t>Les croquis</a:t>
            </a:r>
          </a:p>
        </p:txBody>
      </p:sp>
      <p:pic>
        <p:nvPicPr>
          <p:cNvPr id="4" name="Image 3">
            <a:extLst>
              <a:ext uri="{FF2B5EF4-FFF2-40B4-BE49-F238E27FC236}">
                <a16:creationId xmlns:a16="http://schemas.microsoft.com/office/drawing/2014/main" id="{A136FEBB-8074-6922-091D-B4035CB522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466" y="965407"/>
            <a:ext cx="9954670" cy="5599502"/>
          </a:xfrm>
          <a:prstGeom prst="rect">
            <a:avLst/>
          </a:prstGeom>
        </p:spPr>
      </p:pic>
      <p:sp>
        <p:nvSpPr>
          <p:cNvPr id="3" name="ZoneTexte 2">
            <a:extLst>
              <a:ext uri="{FF2B5EF4-FFF2-40B4-BE49-F238E27FC236}">
                <a16:creationId xmlns:a16="http://schemas.microsoft.com/office/drawing/2014/main" id="{37705859-12FE-F7F8-0166-5C87F7D474A3}"/>
              </a:ext>
            </a:extLst>
          </p:cNvPr>
          <p:cNvSpPr txBox="1"/>
          <p:nvPr/>
        </p:nvSpPr>
        <p:spPr>
          <a:xfrm>
            <a:off x="5816073" y="499628"/>
            <a:ext cx="5358063" cy="276999"/>
          </a:xfrm>
          <a:prstGeom prst="rect">
            <a:avLst/>
          </a:prstGeom>
          <a:noFill/>
        </p:spPr>
        <p:txBody>
          <a:bodyPr wrap="square" rtlCol="0">
            <a:spAutoFit/>
          </a:bodyPr>
          <a:lstStyle/>
          <a:p>
            <a:r>
              <a:rPr lang="fr-FR" sz="1200" dirty="0"/>
              <a:t>On retrouve l’idée de l’agencement qui avait été pensé dans le plan à bulles.</a:t>
            </a:r>
          </a:p>
        </p:txBody>
      </p:sp>
    </p:spTree>
    <p:extLst>
      <p:ext uri="{BB962C8B-B14F-4D97-AF65-F5344CB8AC3E}">
        <p14:creationId xmlns:p14="http://schemas.microsoft.com/office/powerpoint/2010/main" val="3670526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7A47F963-2B62-FAB6-CA22-519DC40846B5}"/>
              </a:ext>
            </a:extLst>
          </p:cNvPr>
          <p:cNvSpPr txBox="1"/>
          <p:nvPr/>
        </p:nvSpPr>
        <p:spPr>
          <a:xfrm>
            <a:off x="1004030" y="294"/>
            <a:ext cx="5358063" cy="646331"/>
          </a:xfrm>
          <a:prstGeom prst="rect">
            <a:avLst/>
          </a:prstGeom>
          <a:noFill/>
        </p:spPr>
        <p:txBody>
          <a:bodyPr wrap="square" rtlCol="0">
            <a:spAutoFit/>
          </a:bodyPr>
          <a:lstStyle/>
          <a:p>
            <a:r>
              <a:rPr lang="fr-FR" sz="3600" dirty="0"/>
              <a:t>Le croquis au propre</a:t>
            </a:r>
          </a:p>
        </p:txBody>
      </p:sp>
      <p:pic>
        <p:nvPicPr>
          <p:cNvPr id="4" name="Image 3">
            <a:extLst>
              <a:ext uri="{FF2B5EF4-FFF2-40B4-BE49-F238E27FC236}">
                <a16:creationId xmlns:a16="http://schemas.microsoft.com/office/drawing/2014/main" id="{436EF8D3-9CCA-B128-331C-8228AF1292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5032" y="1102566"/>
            <a:ext cx="3365939" cy="2578166"/>
          </a:xfrm>
          <a:prstGeom prst="rect">
            <a:avLst/>
          </a:prstGeom>
        </p:spPr>
      </p:pic>
      <p:pic>
        <p:nvPicPr>
          <p:cNvPr id="6" name="Image 5">
            <a:extLst>
              <a:ext uri="{FF2B5EF4-FFF2-40B4-BE49-F238E27FC236}">
                <a16:creationId xmlns:a16="http://schemas.microsoft.com/office/drawing/2014/main" id="{CFF4F107-7B08-2141-2A13-C4557176DE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4559" y="1102566"/>
            <a:ext cx="2742882" cy="2578166"/>
          </a:xfrm>
          <a:prstGeom prst="rect">
            <a:avLst/>
          </a:prstGeom>
        </p:spPr>
      </p:pic>
      <p:pic>
        <p:nvPicPr>
          <p:cNvPr id="8" name="Image 7">
            <a:extLst>
              <a:ext uri="{FF2B5EF4-FFF2-40B4-BE49-F238E27FC236}">
                <a16:creationId xmlns:a16="http://schemas.microsoft.com/office/drawing/2014/main" id="{350D0078-3358-59B6-1220-366064E147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5032" y="4007840"/>
            <a:ext cx="3365939" cy="2578166"/>
          </a:xfrm>
          <a:prstGeom prst="rect">
            <a:avLst/>
          </a:prstGeom>
        </p:spPr>
      </p:pic>
      <p:sp>
        <p:nvSpPr>
          <p:cNvPr id="9" name="ZoneTexte 8">
            <a:extLst>
              <a:ext uri="{FF2B5EF4-FFF2-40B4-BE49-F238E27FC236}">
                <a16:creationId xmlns:a16="http://schemas.microsoft.com/office/drawing/2014/main" id="{95F307ED-2602-405B-B447-FEFC6B666550}"/>
              </a:ext>
            </a:extLst>
          </p:cNvPr>
          <p:cNvSpPr txBox="1"/>
          <p:nvPr/>
        </p:nvSpPr>
        <p:spPr>
          <a:xfrm>
            <a:off x="7671029" y="1102566"/>
            <a:ext cx="3420206" cy="1015663"/>
          </a:xfrm>
          <a:prstGeom prst="rect">
            <a:avLst/>
          </a:prstGeom>
          <a:noFill/>
        </p:spPr>
        <p:txBody>
          <a:bodyPr wrap="square" rtlCol="0">
            <a:spAutoFit/>
          </a:bodyPr>
          <a:lstStyle/>
          <a:p>
            <a:pPr algn="just"/>
            <a:r>
              <a:rPr lang="fr-FR" sz="1200" dirty="0"/>
              <a:t>Dans cette nouvelle version, on peut apercevoir que le cimetière occuperait le même volume que le jardin. Afin d’augmenter cette sensation d’enfermement, il serait plus intéressant de le rendre moins large que le jardin.</a:t>
            </a:r>
          </a:p>
        </p:txBody>
      </p:sp>
      <p:sp>
        <p:nvSpPr>
          <p:cNvPr id="10" name="ZoneTexte 9">
            <a:extLst>
              <a:ext uri="{FF2B5EF4-FFF2-40B4-BE49-F238E27FC236}">
                <a16:creationId xmlns:a16="http://schemas.microsoft.com/office/drawing/2014/main" id="{04A3B343-E59D-6994-4C58-861F2AAD433C}"/>
              </a:ext>
            </a:extLst>
          </p:cNvPr>
          <p:cNvSpPr txBox="1"/>
          <p:nvPr/>
        </p:nvSpPr>
        <p:spPr>
          <a:xfrm>
            <a:off x="7671029" y="2244133"/>
            <a:ext cx="3420206" cy="2862322"/>
          </a:xfrm>
          <a:prstGeom prst="rect">
            <a:avLst/>
          </a:prstGeom>
          <a:noFill/>
        </p:spPr>
        <p:txBody>
          <a:bodyPr wrap="square" rtlCol="0">
            <a:spAutoFit/>
          </a:bodyPr>
          <a:lstStyle/>
          <a:p>
            <a:pPr algn="just"/>
            <a:r>
              <a:rPr lang="fr-FR" sz="1200" dirty="0"/>
              <a:t>Concernant le donjon, il était nécessaire d’ajouter plus de salle afin d’augmenter l’appréhension du joueur lorsqu’il traverse les différentes cellules. Tout cette enchainement de salles se fait avant d’atteindre la salle du boss.</a:t>
            </a:r>
          </a:p>
          <a:p>
            <a:pPr algn="just"/>
            <a:r>
              <a:rPr lang="fr-FR" sz="1200" dirty="0"/>
              <a:t>Etant beaucoup plus grande, elle permet à la fois de laisser le joueur libre de ses mouvements lorsqu’il combat ; mais aussi de perdre le joueur. En effet jusqu’ici il a pu arpenter des petites salles et des couloirs étroits. En ayant une vison d’ensemble sur une seule et même petite salle, il a le contrôle de la situation. En se trouvant tout à coup dans une grande salle, il perd cette sensation de contrôle et se retrouve à la merci du boss.</a:t>
            </a:r>
          </a:p>
        </p:txBody>
      </p:sp>
      <p:sp>
        <p:nvSpPr>
          <p:cNvPr id="11" name="ZoneTexte 10">
            <a:extLst>
              <a:ext uri="{FF2B5EF4-FFF2-40B4-BE49-F238E27FC236}">
                <a16:creationId xmlns:a16="http://schemas.microsoft.com/office/drawing/2014/main" id="{83558D3D-86E2-E58C-1832-24951DE266F7}"/>
              </a:ext>
            </a:extLst>
          </p:cNvPr>
          <p:cNvSpPr txBox="1"/>
          <p:nvPr/>
        </p:nvSpPr>
        <p:spPr>
          <a:xfrm>
            <a:off x="5757338" y="3703959"/>
            <a:ext cx="1913691" cy="276999"/>
          </a:xfrm>
          <a:prstGeom prst="rect">
            <a:avLst/>
          </a:prstGeom>
          <a:noFill/>
        </p:spPr>
        <p:txBody>
          <a:bodyPr wrap="square" rtlCol="0">
            <a:spAutoFit/>
          </a:bodyPr>
          <a:lstStyle/>
          <a:p>
            <a:r>
              <a:rPr lang="fr-FR" sz="1200" dirty="0"/>
              <a:t>Crypte</a:t>
            </a:r>
          </a:p>
        </p:txBody>
      </p:sp>
      <p:sp>
        <p:nvSpPr>
          <p:cNvPr id="12" name="ZoneTexte 11">
            <a:extLst>
              <a:ext uri="{FF2B5EF4-FFF2-40B4-BE49-F238E27FC236}">
                <a16:creationId xmlns:a16="http://schemas.microsoft.com/office/drawing/2014/main" id="{FC721CED-65C5-1300-960D-809105B7AB09}"/>
              </a:ext>
            </a:extLst>
          </p:cNvPr>
          <p:cNvSpPr txBox="1"/>
          <p:nvPr/>
        </p:nvSpPr>
        <p:spPr>
          <a:xfrm>
            <a:off x="2384963" y="6580707"/>
            <a:ext cx="1913691" cy="276999"/>
          </a:xfrm>
          <a:prstGeom prst="rect">
            <a:avLst/>
          </a:prstGeom>
          <a:noFill/>
        </p:spPr>
        <p:txBody>
          <a:bodyPr wrap="square" rtlCol="0">
            <a:spAutoFit/>
          </a:bodyPr>
          <a:lstStyle/>
          <a:p>
            <a:r>
              <a:rPr lang="fr-FR" sz="1200" dirty="0"/>
              <a:t>Jardin</a:t>
            </a:r>
          </a:p>
        </p:txBody>
      </p:sp>
      <p:sp>
        <p:nvSpPr>
          <p:cNvPr id="13" name="ZoneTexte 12">
            <a:extLst>
              <a:ext uri="{FF2B5EF4-FFF2-40B4-BE49-F238E27FC236}">
                <a16:creationId xmlns:a16="http://schemas.microsoft.com/office/drawing/2014/main" id="{E7080422-0C60-73AF-4B6E-037507F7FCA2}"/>
              </a:ext>
            </a:extLst>
          </p:cNvPr>
          <p:cNvSpPr txBox="1"/>
          <p:nvPr/>
        </p:nvSpPr>
        <p:spPr>
          <a:xfrm>
            <a:off x="2430146" y="3675294"/>
            <a:ext cx="1913691" cy="276999"/>
          </a:xfrm>
          <a:prstGeom prst="rect">
            <a:avLst/>
          </a:prstGeom>
          <a:noFill/>
        </p:spPr>
        <p:txBody>
          <a:bodyPr wrap="square" rtlCol="0">
            <a:spAutoFit/>
          </a:bodyPr>
          <a:lstStyle/>
          <a:p>
            <a:r>
              <a:rPr lang="fr-FR" sz="1200" dirty="0"/>
              <a:t>Cimetière</a:t>
            </a:r>
          </a:p>
        </p:txBody>
      </p:sp>
      <p:sp>
        <p:nvSpPr>
          <p:cNvPr id="14" name="ZoneTexte 13">
            <a:extLst>
              <a:ext uri="{FF2B5EF4-FFF2-40B4-BE49-F238E27FC236}">
                <a16:creationId xmlns:a16="http://schemas.microsoft.com/office/drawing/2014/main" id="{F150E25B-9570-FA2C-E3B3-3CA35F61A3A3}"/>
              </a:ext>
            </a:extLst>
          </p:cNvPr>
          <p:cNvSpPr txBox="1"/>
          <p:nvPr/>
        </p:nvSpPr>
        <p:spPr>
          <a:xfrm>
            <a:off x="7671029" y="5227979"/>
            <a:ext cx="3420206" cy="1200329"/>
          </a:xfrm>
          <a:prstGeom prst="rect">
            <a:avLst/>
          </a:prstGeom>
          <a:noFill/>
        </p:spPr>
        <p:txBody>
          <a:bodyPr wrap="square" rtlCol="0">
            <a:spAutoFit/>
          </a:bodyPr>
          <a:lstStyle/>
          <a:p>
            <a:pPr algn="just"/>
            <a:r>
              <a:rPr lang="fr-FR" sz="1200" dirty="0"/>
              <a:t>Pour ce qui est du jardin et du cimetière, on retrouve l’opposition entre d’un côté, une suite de chemin et de grands espaces (jardin). Et de l’autre, une juxtaposition de plusieurs grands espaces avec des obstacles à l’intérieur (cimetière).</a:t>
            </a:r>
          </a:p>
        </p:txBody>
      </p:sp>
    </p:spTree>
    <p:extLst>
      <p:ext uri="{BB962C8B-B14F-4D97-AF65-F5344CB8AC3E}">
        <p14:creationId xmlns:p14="http://schemas.microsoft.com/office/powerpoint/2010/main" val="28988401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384F5A8-B1FE-4486-8D2D-F9C8B580EA2F}"/>
              </a:ext>
            </a:extLst>
          </p:cNvPr>
          <p:cNvSpPr txBox="1"/>
          <p:nvPr/>
        </p:nvSpPr>
        <p:spPr>
          <a:xfrm>
            <a:off x="1020808" y="35335"/>
            <a:ext cx="6873232" cy="646331"/>
          </a:xfrm>
          <a:prstGeom prst="rect">
            <a:avLst/>
          </a:prstGeom>
          <a:noFill/>
        </p:spPr>
        <p:txBody>
          <a:bodyPr wrap="square" rtlCol="0">
            <a:spAutoFit/>
          </a:bodyPr>
          <a:lstStyle/>
          <a:p>
            <a:r>
              <a:rPr lang="fr-FR" sz="3600" dirty="0"/>
              <a:t>Les croquis avec place </a:t>
            </a:r>
            <a:r>
              <a:rPr lang="fr-FR" sz="3600" dirty="0" err="1"/>
              <a:t>holder</a:t>
            </a:r>
            <a:endParaRPr lang="fr-FR" sz="3600" dirty="0"/>
          </a:p>
        </p:txBody>
      </p:sp>
      <p:pic>
        <p:nvPicPr>
          <p:cNvPr id="4" name="Image 3">
            <a:extLst>
              <a:ext uri="{FF2B5EF4-FFF2-40B4-BE49-F238E27FC236}">
                <a16:creationId xmlns:a16="http://schemas.microsoft.com/office/drawing/2014/main" id="{43D401C5-653A-3C27-D2F1-34F2CFFD0C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3755" y="739504"/>
            <a:ext cx="3376370" cy="2954324"/>
          </a:xfrm>
          <a:prstGeom prst="rect">
            <a:avLst/>
          </a:prstGeom>
        </p:spPr>
      </p:pic>
      <p:pic>
        <p:nvPicPr>
          <p:cNvPr id="6" name="Image 5">
            <a:extLst>
              <a:ext uri="{FF2B5EF4-FFF2-40B4-BE49-F238E27FC236}">
                <a16:creationId xmlns:a16="http://schemas.microsoft.com/office/drawing/2014/main" id="{02B690A4-53EB-7628-74AF-D670704A72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1050" y="771328"/>
            <a:ext cx="2464759" cy="2922500"/>
          </a:xfrm>
          <a:prstGeom prst="rect">
            <a:avLst/>
          </a:prstGeom>
        </p:spPr>
      </p:pic>
      <p:pic>
        <p:nvPicPr>
          <p:cNvPr id="8" name="Image 7">
            <a:extLst>
              <a:ext uri="{FF2B5EF4-FFF2-40B4-BE49-F238E27FC236}">
                <a16:creationId xmlns:a16="http://schemas.microsoft.com/office/drawing/2014/main" id="{E7C6510C-18B7-C686-735D-AE5CDFAD43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3756" y="3941806"/>
            <a:ext cx="3461784" cy="2638901"/>
          </a:xfrm>
          <a:prstGeom prst="rect">
            <a:avLst/>
          </a:prstGeom>
        </p:spPr>
      </p:pic>
      <p:sp>
        <p:nvSpPr>
          <p:cNvPr id="9" name="ZoneTexte 8">
            <a:extLst>
              <a:ext uri="{FF2B5EF4-FFF2-40B4-BE49-F238E27FC236}">
                <a16:creationId xmlns:a16="http://schemas.microsoft.com/office/drawing/2014/main" id="{4B32BD1E-50E2-1931-2969-8DA8AD8DF466}"/>
              </a:ext>
            </a:extLst>
          </p:cNvPr>
          <p:cNvSpPr txBox="1"/>
          <p:nvPr/>
        </p:nvSpPr>
        <p:spPr>
          <a:xfrm>
            <a:off x="7671029" y="1102566"/>
            <a:ext cx="3420206" cy="4770537"/>
          </a:xfrm>
          <a:prstGeom prst="rect">
            <a:avLst/>
          </a:prstGeom>
          <a:noFill/>
        </p:spPr>
        <p:txBody>
          <a:bodyPr wrap="square" rtlCol="0">
            <a:spAutoFit/>
          </a:bodyPr>
          <a:lstStyle/>
          <a:p>
            <a:pPr algn="just"/>
            <a:r>
              <a:rPr lang="fr-FR" sz="1600" b="1" dirty="0"/>
              <a:t>Remarque</a:t>
            </a:r>
          </a:p>
          <a:p>
            <a:pPr algn="just"/>
            <a:endParaRPr lang="fr-FR" sz="1200" dirty="0"/>
          </a:p>
          <a:p>
            <a:pPr algn="just"/>
            <a:r>
              <a:rPr lang="fr-FR" sz="1200" dirty="0"/>
              <a:t>Cimetière :</a:t>
            </a:r>
          </a:p>
          <a:p>
            <a:pPr marL="171450" indent="-171450" algn="just">
              <a:buFontTx/>
              <a:buChar char="-"/>
            </a:pPr>
            <a:r>
              <a:rPr lang="fr-FR" sz="1200" dirty="0"/>
              <a:t>La largeur a été diminué</a:t>
            </a:r>
          </a:p>
          <a:p>
            <a:pPr marL="171450" indent="-171450" algn="just">
              <a:buFontTx/>
              <a:buChar char="-"/>
            </a:pPr>
            <a:r>
              <a:rPr lang="fr-FR" sz="1200" dirty="0"/>
              <a:t>Il serait plus intéressant d’amener un terrain plus organique. Le jardin est déjà enfermé dans un cadre, il n’est pas nécessaire de garder le même effet.</a:t>
            </a:r>
          </a:p>
          <a:p>
            <a:pPr marL="171450" indent="-171450" algn="just">
              <a:buFontTx/>
              <a:buChar char="-"/>
            </a:pPr>
            <a:endParaRPr lang="fr-FR" sz="1200" dirty="0"/>
          </a:p>
          <a:p>
            <a:pPr algn="just"/>
            <a:r>
              <a:rPr lang="fr-FR" sz="1200" dirty="0"/>
              <a:t>Jardin :</a:t>
            </a:r>
          </a:p>
          <a:p>
            <a:pPr marL="171450" indent="-171450" algn="just">
              <a:buFontTx/>
              <a:buChar char="-"/>
            </a:pPr>
            <a:r>
              <a:rPr lang="fr-FR" sz="1200" dirty="0"/>
              <a:t>Ajouter l’identité de zone au sein des différents jardins. Utiliser des motifs et des couleurs de fleurs différentes selon le jardin.</a:t>
            </a:r>
          </a:p>
          <a:p>
            <a:pPr algn="just"/>
            <a:endParaRPr lang="fr-FR" sz="1200" dirty="0"/>
          </a:p>
          <a:p>
            <a:pPr algn="just"/>
            <a:endParaRPr lang="fr-FR" sz="1200" dirty="0"/>
          </a:p>
          <a:p>
            <a:pPr algn="just"/>
            <a:r>
              <a:rPr lang="fr-FR" sz="1200" dirty="0"/>
              <a:t>Crypte :</a:t>
            </a:r>
          </a:p>
          <a:p>
            <a:pPr marL="171450" indent="-171450" algn="just">
              <a:buFontTx/>
              <a:buChar char="-"/>
            </a:pPr>
            <a:r>
              <a:rPr lang="fr-FR" sz="1200" dirty="0"/>
              <a:t>Ajouter la notion de destruction de certains décors pour créer des raccourcis. De cette façon, si l’on perd contre le boss, on pourra revenir très facilement et très rapidement.</a:t>
            </a:r>
          </a:p>
          <a:p>
            <a:pPr marL="171450" indent="-171450" algn="just">
              <a:buFontTx/>
              <a:buChar char="-"/>
            </a:pPr>
            <a:r>
              <a:rPr lang="fr-FR" sz="1200" dirty="0"/>
              <a:t>Modifier la structure de la salle du boss afin de la différencier encore plus avec le reste du décor. (Permet aussi de faire un lien avec le fait qu’il s’agit de la zone la plus corrompue et donc la plus en proie à la destruction.)</a:t>
            </a:r>
          </a:p>
        </p:txBody>
      </p:sp>
      <p:sp>
        <p:nvSpPr>
          <p:cNvPr id="10" name="ZoneTexte 9">
            <a:extLst>
              <a:ext uri="{FF2B5EF4-FFF2-40B4-BE49-F238E27FC236}">
                <a16:creationId xmlns:a16="http://schemas.microsoft.com/office/drawing/2014/main" id="{E79A128B-9FF9-A964-E7FB-0B761834B956}"/>
              </a:ext>
            </a:extLst>
          </p:cNvPr>
          <p:cNvSpPr txBox="1"/>
          <p:nvPr/>
        </p:nvSpPr>
        <p:spPr>
          <a:xfrm>
            <a:off x="5631503" y="3688111"/>
            <a:ext cx="1913691" cy="276999"/>
          </a:xfrm>
          <a:prstGeom prst="rect">
            <a:avLst/>
          </a:prstGeom>
          <a:noFill/>
        </p:spPr>
        <p:txBody>
          <a:bodyPr wrap="square" rtlCol="0">
            <a:spAutoFit/>
          </a:bodyPr>
          <a:lstStyle/>
          <a:p>
            <a:r>
              <a:rPr lang="fr-FR" sz="1200" dirty="0"/>
              <a:t>Crypte</a:t>
            </a:r>
          </a:p>
        </p:txBody>
      </p:sp>
      <p:sp>
        <p:nvSpPr>
          <p:cNvPr id="11" name="ZoneTexte 10">
            <a:extLst>
              <a:ext uri="{FF2B5EF4-FFF2-40B4-BE49-F238E27FC236}">
                <a16:creationId xmlns:a16="http://schemas.microsoft.com/office/drawing/2014/main" id="{14775DAC-3BFF-09EE-C7D5-418FC4F73B16}"/>
              </a:ext>
            </a:extLst>
          </p:cNvPr>
          <p:cNvSpPr txBox="1"/>
          <p:nvPr/>
        </p:nvSpPr>
        <p:spPr>
          <a:xfrm>
            <a:off x="2494020" y="6567667"/>
            <a:ext cx="1913691" cy="276999"/>
          </a:xfrm>
          <a:prstGeom prst="rect">
            <a:avLst/>
          </a:prstGeom>
          <a:noFill/>
        </p:spPr>
        <p:txBody>
          <a:bodyPr wrap="square" rtlCol="0">
            <a:spAutoFit/>
          </a:bodyPr>
          <a:lstStyle/>
          <a:p>
            <a:r>
              <a:rPr lang="fr-FR" sz="1200" dirty="0"/>
              <a:t>Jardin</a:t>
            </a:r>
          </a:p>
        </p:txBody>
      </p:sp>
      <p:sp>
        <p:nvSpPr>
          <p:cNvPr id="12" name="ZoneTexte 11">
            <a:extLst>
              <a:ext uri="{FF2B5EF4-FFF2-40B4-BE49-F238E27FC236}">
                <a16:creationId xmlns:a16="http://schemas.microsoft.com/office/drawing/2014/main" id="{6313363B-6E17-E1BB-BFF2-56268DFEB402}"/>
              </a:ext>
            </a:extLst>
          </p:cNvPr>
          <p:cNvSpPr txBox="1"/>
          <p:nvPr/>
        </p:nvSpPr>
        <p:spPr>
          <a:xfrm>
            <a:off x="2362047" y="3676162"/>
            <a:ext cx="1913691" cy="276999"/>
          </a:xfrm>
          <a:prstGeom prst="rect">
            <a:avLst/>
          </a:prstGeom>
          <a:noFill/>
        </p:spPr>
        <p:txBody>
          <a:bodyPr wrap="square" rtlCol="0">
            <a:spAutoFit/>
          </a:bodyPr>
          <a:lstStyle/>
          <a:p>
            <a:r>
              <a:rPr lang="fr-FR" sz="1200" dirty="0"/>
              <a:t>Cimetière</a:t>
            </a:r>
          </a:p>
        </p:txBody>
      </p:sp>
    </p:spTree>
    <p:extLst>
      <p:ext uri="{BB962C8B-B14F-4D97-AF65-F5344CB8AC3E}">
        <p14:creationId xmlns:p14="http://schemas.microsoft.com/office/powerpoint/2010/main" val="2796633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82E"/>
      </a:dk2>
      <a:lt2>
        <a:srgbClr val="C2F5FC"/>
      </a:lt2>
      <a:accent1>
        <a:srgbClr val="4091F3"/>
      </a:accent1>
      <a:accent2>
        <a:srgbClr val="8BBCF1"/>
      </a:accent2>
      <a:accent3>
        <a:srgbClr val="CB6A6A"/>
      </a:accent3>
      <a:accent4>
        <a:srgbClr val="C567AF"/>
      </a:accent4>
      <a:accent5>
        <a:srgbClr val="A684F9"/>
      </a:accent5>
      <a:accent6>
        <a:srgbClr val="A9ACEE"/>
      </a:accent6>
      <a:hlink>
        <a:srgbClr val="6D9CC5"/>
      </a:hlink>
      <a:folHlink>
        <a:srgbClr val="6D82A0"/>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178B2DAB-5DDE-4060-A857-D2E1CDA9250F}"/>
    </a:ext>
  </a:extLst>
</a:theme>
</file>

<file path=docProps/app.xml><?xml version="1.0" encoding="utf-8"?>
<Properties xmlns="http://schemas.openxmlformats.org/officeDocument/2006/extended-properties" xmlns:vt="http://schemas.openxmlformats.org/officeDocument/2006/docPropsVTypes">
  <Template>TM16401375[[fn=Madison]]</Template>
  <TotalTime>464</TotalTime>
  <Words>2119</Words>
  <Application>Microsoft Office PowerPoint</Application>
  <PresentationFormat>Grand écran</PresentationFormat>
  <Paragraphs>234</Paragraphs>
  <Slides>14</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14</vt:i4>
      </vt:variant>
    </vt:vector>
  </HeadingPairs>
  <TitlesOfParts>
    <vt:vector size="19" baseType="lpstr">
      <vt:lpstr>Arial</vt:lpstr>
      <vt:lpstr>MS Shell Dlg 2</vt:lpstr>
      <vt:lpstr>Wingdings</vt:lpstr>
      <vt:lpstr>Wingdings 3</vt:lpstr>
      <vt:lpstr>Madison</vt:lpstr>
      <vt:lpstr>Dossier de pré production Zelda-Like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Dossier de pré-production Zelda-Like</dc:title>
  <dc:creator>Claude Blanchet Babin</dc:creator>
  <cp:lastModifiedBy>Claude Blanchet Babin</cp:lastModifiedBy>
  <cp:revision>14</cp:revision>
  <dcterms:created xsi:type="dcterms:W3CDTF">2023-03-14T15:23:49Z</dcterms:created>
  <dcterms:modified xsi:type="dcterms:W3CDTF">2023-04-06T09:18:58Z</dcterms:modified>
</cp:coreProperties>
</file>

<file path=docProps/thumbnail.jpeg>
</file>